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311" r:id="rId6"/>
    <p:sldId id="316" r:id="rId7"/>
    <p:sldId id="292" r:id="rId8"/>
    <p:sldId id="312" r:id="rId9"/>
    <p:sldId id="318" r:id="rId10"/>
    <p:sldId id="314" r:id="rId11"/>
    <p:sldId id="315" r:id="rId12"/>
    <p:sldId id="294" r:id="rId13"/>
    <p:sldId id="295" r:id="rId14"/>
    <p:sldId id="296" r:id="rId15"/>
    <p:sldId id="297" r:id="rId16"/>
    <p:sldId id="300" r:id="rId17"/>
    <p:sldId id="324" r:id="rId18"/>
    <p:sldId id="325" r:id="rId19"/>
    <p:sldId id="327" r:id="rId20"/>
    <p:sldId id="328" r:id="rId21"/>
    <p:sldId id="332" r:id="rId22"/>
    <p:sldId id="329" r:id="rId23"/>
    <p:sldId id="326" r:id="rId24"/>
    <p:sldId id="319" r:id="rId25"/>
    <p:sldId id="330" r:id="rId26"/>
    <p:sldId id="321" r:id="rId27"/>
    <p:sldId id="333"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DC60D6-95AE-5BE5-E425-81A6B9CC32FC}" name="Fredberg Ylva" initials="YF" userId="S::ylva.fredberg@lansstyrelsen.se::afca71ad-65fc-4154-9970-0296514281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9" autoAdjust="0"/>
    <p:restoredTop sz="81719" autoAdjust="0"/>
  </p:normalViewPr>
  <p:slideViewPr>
    <p:cSldViewPr>
      <p:cViewPr varScale="1">
        <p:scale>
          <a:sx n="90" d="100"/>
          <a:sy n="90" d="100"/>
        </p:scale>
        <p:origin x="1236" y="90"/>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C1F41-F505-4205-993B-C45AEDB4F87B}" type="datetimeFigureOut">
              <a:rPr lang="sv-SE" smtClean="0"/>
              <a:t>2026-04-08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9D1AD-2DB6-4BD5-AC5E-497936C2B236}" type="slidenum">
              <a:rPr lang="sv-SE" smtClean="0"/>
              <a:t>‹#›</a:t>
            </a:fld>
            <a:endParaRPr lang="sv-SE"/>
          </a:p>
        </p:txBody>
      </p:sp>
    </p:spTree>
    <p:extLst>
      <p:ext uri="{BB962C8B-B14F-4D97-AF65-F5344CB8AC3E}">
        <p14:creationId xmlns:p14="http://schemas.microsoft.com/office/powerpoint/2010/main" val="347026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b.se/hitta-statistik/sverige-i-siffror/lonesok/Search?lon=milj%C3%B6inspekt%C3%B6r"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allaloner.se/yrken/miljo-och-halsoskyddsinspektor" TargetMode="External"/><Relationship Id="rId5" Type="http://schemas.openxmlformats.org/officeDocument/2006/relationships/hyperlink" Target="https://allaloner.se/yrken/livsmedelsinspektor" TargetMode="External"/><Relationship Id="rId4" Type="http://schemas.openxmlformats.org/officeDocument/2006/relationships/hyperlink" Target="https://miljosamverkan.miljobarometern.se/ssk/manadslon#mbContentMen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700" dirty="0"/>
              <a:t>Att jobba som inspektör inom miljö hälsa och livsmedel är roligt, utmanande och omväxlande. Som inspektör får du göra nytta för samhället och miljön. Du får jobba i demokratins tjänst.</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700" dirty="0"/>
            </a:br>
            <a:r>
              <a:rPr lang="sv-SE" sz="700" kern="1200" dirty="0">
                <a:solidFill>
                  <a:schemeClr val="tx1"/>
                </a:solidFill>
                <a:effectLst/>
                <a:latin typeface="+mn-lt"/>
                <a:ea typeface="+mn-ea"/>
                <a:cs typeface="+mn-cs"/>
              </a:rPr>
              <a:t>Arbetet som inspektör innebär en blandning av arbete på kontoret och ute på inspektion. Det är ett brett arbetsområde och stort utrymme för tolkningar av lagstiftningen vilket möjliggör en stimulerande kompetensutveckling. Positivt att man aldrig blir fullärd.</a:t>
            </a:r>
          </a:p>
          <a:p>
            <a:endParaRPr lang="sv-SE" sz="700" dirty="0"/>
          </a:p>
          <a:p>
            <a:r>
              <a:rPr lang="sv-SE" sz="700" dirty="0"/>
              <a:t>Framtidsyrke</a:t>
            </a:r>
          </a:p>
          <a:p>
            <a:r>
              <a:rPr lang="sv-SE" sz="700" dirty="0"/>
              <a:t>Det behövs fler inspektörer inom miljö, hälsa och livsmedel – både nu och i framtiden. Många miljökontor runt om i landet behöver rekrytera personal med rätt kompetens. Dessutom har olika miljöutmaningar i samhället gjort att behovet blivit ännu större den senaste tiden. Även fusk har lett till ökat behov.</a:t>
            </a:r>
          </a:p>
          <a:p>
            <a:endParaRPr lang="sv-SE" sz="800"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1</a:t>
            </a:fld>
            <a:endParaRPr lang="sv-SE"/>
          </a:p>
        </p:txBody>
      </p:sp>
    </p:spTree>
    <p:extLst>
      <p:ext uri="{BB962C8B-B14F-4D97-AF65-F5344CB8AC3E}">
        <p14:creationId xmlns:p14="http://schemas.microsoft.com/office/powerpoint/2010/main" val="426501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Bland det bästa med jobbet är att du är ute i verkligheten och möter människor i deras situation. Du får utifrån vårt uppdrag bidra till en hållbar utveckling, säkra livsmedel till konsument och till att begränsa brottslighet. </a:t>
            </a:r>
            <a:br>
              <a:rPr lang="sv-SE" dirty="0"/>
            </a:br>
            <a:r>
              <a:rPr lang="sv-SE" dirty="0"/>
              <a:t>Du träffar verksamhetsutövare och privatpersoner där tillsynsobjektet finns. Det kan vara på ett lantbruk, en restaurang, stort industriverksamhet eller hemma hos en enskild som ska göra om sitt avlopp. </a:t>
            </a:r>
          </a:p>
          <a:p>
            <a:r>
              <a:rPr lang="sv-SE" dirty="0"/>
              <a:t>Du behöver kunna kommunicera på ett tydligt sätt och vara en proffsig representant för vår myndighetsutövning.</a:t>
            </a:r>
          </a:p>
          <a:p>
            <a:r>
              <a:rPr lang="sv-SE" dirty="0"/>
              <a:t>Att bedriva tillsyn utifrån att bedöma risker som kan uppstå i verksamheterna.  Tillexempel kontrollera VU kunskaper för att driva sin verksamhet säkert.</a:t>
            </a:r>
          </a:p>
          <a:p>
            <a:endParaRPr lang="sv-SE"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10</a:t>
            </a:fld>
            <a:endParaRPr lang="sv-SE"/>
          </a:p>
        </p:txBody>
      </p:sp>
    </p:spTree>
    <p:extLst>
      <p:ext uri="{BB962C8B-B14F-4D97-AF65-F5344CB8AC3E}">
        <p14:creationId xmlns:p14="http://schemas.microsoft.com/office/powerpoint/2010/main" val="164744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flera utbildningsvägar till yrket. Kanske har du redan kunskaper inom naturvetenskap som geologi, kemi, hydrologi och biologi som du behöver komplettera med </a:t>
            </a:r>
            <a:r>
              <a:rPr lang="sv-SE" dirty="0" err="1"/>
              <a:t>förvaltninglagstiftning</a:t>
            </a:r>
            <a:r>
              <a:rPr lang="sv-SE" dirty="0"/>
              <a:t>. För att bli exempelvis livsmedelsinspektör finns många gångbara utbildningar: agronom, dietist eller annan erfarenhet från livsmedelsbranschen.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ettåriga påbyggnadsutbildningar som ger goda chanser till anställning som inspektör. Förmågan att möta människor kan kräva särskilda utbildningsinsatser för att underlätta i jobbet med att nå fram med sitt budskap både muntligt och skriftligt.</a:t>
            </a:r>
          </a:p>
          <a:p>
            <a:endParaRPr lang="sv-SE"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11</a:t>
            </a:fld>
            <a:endParaRPr lang="sv-SE"/>
          </a:p>
        </p:txBody>
      </p:sp>
    </p:spTree>
    <p:extLst>
      <p:ext uri="{BB962C8B-B14F-4D97-AF65-F5344CB8AC3E}">
        <p14:creationId xmlns:p14="http://schemas.microsoft.com/office/powerpoint/2010/main" val="392670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få en bra bild över den breda verksamheten som en inspektör kan jobba med så kontakta närmaste miljöförvaltning för ett studiebesök eller pratstund med någon som jobbar där. Berätta att du är nyfiken på jobbet och vill veta mer.</a:t>
            </a:r>
          </a:p>
          <a:p>
            <a:endParaRPr lang="sv-SE" dirty="0"/>
          </a:p>
          <a:p>
            <a:r>
              <a:rPr lang="sv-SE" dirty="0"/>
              <a:t>De universitet eller högskolor som har </a:t>
            </a:r>
            <a:r>
              <a:rPr lang="sv-SE" b="0" u="sng" dirty="0"/>
              <a:t>inspektörsutbildningar</a:t>
            </a:r>
            <a:r>
              <a:rPr lang="sv-SE" dirty="0"/>
              <a:t> är: </a:t>
            </a:r>
          </a:p>
          <a:p>
            <a:pPr marL="171450" indent="-171450">
              <a:buFontTx/>
              <a:buChar char="-"/>
            </a:pPr>
            <a:r>
              <a:rPr lang="sv-SE" dirty="0"/>
              <a:t>Göteborgs Universitet</a:t>
            </a:r>
          </a:p>
          <a:p>
            <a:pPr marL="171450" indent="-171450">
              <a:buFontTx/>
              <a:buChar char="-"/>
            </a:pPr>
            <a:r>
              <a:rPr lang="sv-SE" dirty="0"/>
              <a:t>Umeå Universitet</a:t>
            </a:r>
          </a:p>
          <a:p>
            <a:pPr marL="171450" indent="-171450">
              <a:buFontTx/>
              <a:buChar char="-"/>
            </a:pPr>
            <a:r>
              <a:rPr lang="sv-SE" dirty="0"/>
              <a:t>Stockholms universitet</a:t>
            </a:r>
          </a:p>
          <a:p>
            <a:pPr marL="171450" indent="-171450">
              <a:buFontTx/>
              <a:buChar char="-"/>
            </a:pPr>
            <a:r>
              <a:rPr lang="sv-SE" dirty="0"/>
              <a:t>Miljövetenskap finns på en mängd olika högskolor och universitet</a:t>
            </a:r>
          </a:p>
          <a:p>
            <a:pPr marL="171450" indent="-171450">
              <a:buFontTx/>
              <a:buChar char="-"/>
            </a:pPr>
            <a:r>
              <a:rPr lang="sv-SE" dirty="0"/>
              <a:t>Livsmedelsteknisk utbildning finns bl.a. på Lunds universitet samt Agronomutbildning på SLU i Uppsala. </a:t>
            </a:r>
          </a:p>
          <a:p>
            <a:pPr marL="171450" indent="-171450">
              <a:buFontTx/>
              <a:buChar char="-"/>
            </a:pPr>
            <a:r>
              <a:rPr lang="sv-SE" dirty="0"/>
              <a:t>Yrkeshögskola i Skellefteå och Södertälje (på distans)</a:t>
            </a:r>
          </a:p>
        </p:txBody>
      </p:sp>
      <p:sp>
        <p:nvSpPr>
          <p:cNvPr id="4" name="Platshållare för bildnummer 3"/>
          <p:cNvSpPr>
            <a:spLocks noGrp="1"/>
          </p:cNvSpPr>
          <p:nvPr>
            <p:ph type="sldNum" sz="quarter" idx="5"/>
          </p:nvPr>
        </p:nvSpPr>
        <p:spPr/>
        <p:txBody>
          <a:bodyPr/>
          <a:lstStyle/>
          <a:p>
            <a:fld id="{94D9D1AD-2DB6-4BD5-AC5E-497936C2B236}" type="slidenum">
              <a:rPr lang="sv-SE" smtClean="0"/>
              <a:t>12</a:t>
            </a:fld>
            <a:endParaRPr lang="sv-SE"/>
          </a:p>
        </p:txBody>
      </p:sp>
    </p:spTree>
    <p:extLst>
      <p:ext uri="{BB962C8B-B14F-4D97-AF65-F5344CB8AC3E}">
        <p14:creationId xmlns:p14="http://schemas.microsoft.com/office/powerpoint/2010/main" val="323579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Inom miljöskydd kan du få jobba med många olika saker. Från både stora och små verksamheter. Dina insatser bidrar till att flytta miljöarbetet framåt och att vi når våra miljömål</a:t>
            </a:r>
            <a:br>
              <a:rPr lang="sv-SE" dirty="0"/>
            </a:br>
            <a:br>
              <a:rPr lang="sv-SE" dirty="0"/>
            </a:br>
            <a:r>
              <a:rPr lang="sv-SE" sz="1200" kern="1200" dirty="0">
                <a:solidFill>
                  <a:schemeClr val="tx1"/>
                </a:solidFill>
                <a:effectLst/>
                <a:latin typeface="+mn-lt"/>
                <a:ea typeface="+mn-ea"/>
                <a:cs typeface="+mn-cs"/>
              </a:rPr>
              <a:t>Miljöskydd syftar till att skydda den naturliga omgivningen, såsom luft, vatten och mark, från negativa påverkan som föroreningar och buller. Det involverar att förhindra skador orsakade av mänsklig aktivitet och att hantera och begränsa miljöfarlig verksamhet genom lagstiftning, tillsyn och miljöarbete för att bevara ekosystem och biologisk mångfald.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Kommunen bedriver tillsyn genom bland annat besök på plats över nästan all miljöfarlig verksamhet. Detta görs genom att kontrollera att de som ansvarar för en verksamhet följer de lagar och regler som finns inom miljöområdet.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Till exempel är en</a:t>
            </a:r>
            <a:r>
              <a:rPr lang="sv-SE" dirty="0"/>
              <a:t> del av tillsynen är att kontrollera hanteringen av kemikalier. Kan handla om att kemikalier förvaras så att de inte kan rinna ut i miljön. Då kan vi behöva fatta beslut och ställa krav på att rätta till brister för att sedan ha uppföljande kontroll. </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94D9D1AD-2DB6-4BD5-AC5E-497936C2B236}" type="slidenum">
              <a:rPr lang="sv-SE" smtClean="0"/>
              <a:t>13</a:t>
            </a:fld>
            <a:endParaRPr lang="sv-SE"/>
          </a:p>
        </p:txBody>
      </p:sp>
    </p:spTree>
    <p:extLst>
      <p:ext uri="{BB962C8B-B14F-4D97-AF65-F5344CB8AC3E}">
        <p14:creationId xmlns:p14="http://schemas.microsoft.com/office/powerpoint/2010/main" val="146775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6EF5E-5412-51DF-860C-F82755AFDB3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8804E02-A178-4E6C-4FE7-277C7E2BB40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96B316E-64DC-D900-6236-7A1EF9F1B740}"/>
              </a:ext>
            </a:extLst>
          </p:cNvPr>
          <p:cNvSpPr>
            <a:spLocks noGrp="1"/>
          </p:cNvSpPr>
          <p:nvPr>
            <p:ph type="body" idx="1"/>
          </p:nvPr>
        </p:nvSpPr>
        <p:spPr/>
        <p:txBody>
          <a:bodyPr/>
          <a:lstStyle/>
          <a:p>
            <a:r>
              <a:rPr lang="sv-SE" b="1" dirty="0"/>
              <a:t>Exempel: Klagomål, avfallshantering sid 1/2</a:t>
            </a:r>
            <a:endParaRPr lang="sv-SE" dirty="0"/>
          </a:p>
          <a:p>
            <a:r>
              <a:rPr lang="sv-SE" dirty="0"/>
              <a:t>Kommer in bilder på nedskräpning som ser ut att vara insamling av avfall för att  sortera ut elektronik och metaller som sen säljs. </a:t>
            </a:r>
          </a:p>
          <a:p>
            <a:r>
              <a:rPr lang="sv-SE" dirty="0"/>
              <a:t>Verksamheten är inte känd av miljömyndigheten. Ser ut att vara sortering av farligt avfall. Kontrollerar flygbilder från olika år bakåt för att se hur länge det pågått. </a:t>
            </a:r>
          </a:p>
          <a:p>
            <a:endParaRPr lang="sv-SE" dirty="0"/>
          </a:p>
          <a:p>
            <a:r>
              <a:rPr lang="sv-SE" dirty="0"/>
              <a:t>Inspektion; Anmälan kontrolleras vid ett platsbesök</a:t>
            </a:r>
          </a:p>
          <a:p>
            <a:r>
              <a:rPr lang="sv-SE" dirty="0"/>
              <a:t>Informerar om att den här typen av verksamhet kan vara tillstånds- eller anmälningspliktig. </a:t>
            </a:r>
          </a:p>
          <a:p>
            <a:r>
              <a:rPr lang="sv-SE" dirty="0"/>
              <a:t>Vid inspektionen dokumenterar vi platser där avfall finns och vilken typ av avfall och pratar med verksamhetsutövaren för att höra hens version</a:t>
            </a:r>
          </a:p>
          <a:p>
            <a:r>
              <a:rPr lang="sv-SE" dirty="0"/>
              <a:t>Vi bedömer att verksamheten är otillåten. Gör en åtalsanmälan och förbjuder fortsatt verksamhet med ett föreläggande för att hindra risk för spridning av avfall och ojust konkurrens mot de som gör det på rätt sätt</a:t>
            </a:r>
          </a:p>
          <a:p>
            <a:r>
              <a:rPr lang="sv-SE" dirty="0"/>
              <a:t>Föreläggande om att städa upp</a:t>
            </a:r>
          </a:p>
          <a:p>
            <a:r>
              <a:rPr lang="sv-SE" dirty="0"/>
              <a:t> </a:t>
            </a:r>
          </a:p>
        </p:txBody>
      </p:sp>
      <p:sp>
        <p:nvSpPr>
          <p:cNvPr id="4" name="Platshållare för bildnummer 3">
            <a:extLst>
              <a:ext uri="{FF2B5EF4-FFF2-40B4-BE49-F238E27FC236}">
                <a16:creationId xmlns:a16="http://schemas.microsoft.com/office/drawing/2014/main" id="{C5A8D832-8E0C-48F8-16F3-B4FB36D84757}"/>
              </a:ext>
            </a:extLst>
          </p:cNvPr>
          <p:cNvSpPr>
            <a:spLocks noGrp="1"/>
          </p:cNvSpPr>
          <p:nvPr>
            <p:ph type="sldNum" sz="quarter" idx="5"/>
          </p:nvPr>
        </p:nvSpPr>
        <p:spPr/>
        <p:txBody>
          <a:bodyPr/>
          <a:lstStyle/>
          <a:p>
            <a:fld id="{94D9D1AD-2DB6-4BD5-AC5E-497936C2B236}" type="slidenum">
              <a:rPr lang="sv-SE" smtClean="0"/>
              <a:t>14</a:t>
            </a:fld>
            <a:endParaRPr lang="sv-SE"/>
          </a:p>
        </p:txBody>
      </p:sp>
    </p:spTree>
    <p:extLst>
      <p:ext uri="{BB962C8B-B14F-4D97-AF65-F5344CB8AC3E}">
        <p14:creationId xmlns:p14="http://schemas.microsoft.com/office/powerpoint/2010/main" val="213554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E49C5-18AF-58EA-92D0-B9D68A48D7D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B5C5660-504A-181C-694C-59E1C035FC8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DEED4AB-390F-5947-31B0-428B7DBA409A}"/>
              </a:ext>
            </a:extLst>
          </p:cNvPr>
          <p:cNvSpPr>
            <a:spLocks noGrp="1"/>
          </p:cNvSpPr>
          <p:nvPr>
            <p:ph type="body" idx="1"/>
          </p:nvPr>
        </p:nvSpPr>
        <p:spPr/>
        <p:txBody>
          <a:bodyPr/>
          <a:lstStyle/>
          <a:p>
            <a:r>
              <a:rPr lang="sv-SE" b="1" dirty="0"/>
              <a:t>Exempel: Klagomål, avfallshantering FORTS. sid 2/2 </a:t>
            </a:r>
            <a:endParaRPr lang="sv-SE" dirty="0"/>
          </a:p>
          <a:p>
            <a:r>
              <a:rPr lang="sv-SE" dirty="0"/>
              <a:t> </a:t>
            </a:r>
          </a:p>
          <a:p>
            <a:r>
              <a:rPr lang="sv-SE" dirty="0"/>
              <a:t>Uppföljande inspektion: det mesta av avfallet var borta, uppstädning pågick men en container var låst och fastighetsägaren vägrade öppna containern.</a:t>
            </a:r>
          </a:p>
          <a:p>
            <a:r>
              <a:rPr lang="sv-SE" dirty="0"/>
              <a:t>Informerar om att vi har rätt att få tillträde till containern och att vi kommer ta hjälp av polis som handräckning och en låssmed.</a:t>
            </a:r>
          </a:p>
          <a:p>
            <a:r>
              <a:rPr lang="sv-SE" dirty="0"/>
              <a:t>FÄ vägrade öppna containern. </a:t>
            </a:r>
          </a:p>
          <a:p>
            <a:r>
              <a:rPr lang="sv-SE" dirty="0"/>
              <a:t>Ny inspektion med polis och låssmed- FÄ öppnade då containern som innehöll elektronik och metallrester. </a:t>
            </a:r>
          </a:p>
          <a:p>
            <a:r>
              <a:rPr lang="sv-SE" dirty="0"/>
              <a:t>Nytt föreläggande med vite om att lämna avfallet till godkänd avfallsmottagare och att skicka in kvitto på inlämnat avfall. </a:t>
            </a:r>
          </a:p>
          <a:p>
            <a:r>
              <a:rPr lang="sv-SE" dirty="0"/>
              <a:t>Föreläggande om att undersöka om fastigheten blivit förorenad, en översiktlig provtagning.</a:t>
            </a:r>
          </a:p>
          <a:p>
            <a:r>
              <a:rPr lang="sv-SE" dirty="0"/>
              <a:t>Föreläggande om undersökning är överklagat.</a:t>
            </a:r>
          </a:p>
          <a:p>
            <a:r>
              <a:rPr lang="sv-SE" dirty="0"/>
              <a:t> </a:t>
            </a:r>
          </a:p>
        </p:txBody>
      </p:sp>
      <p:sp>
        <p:nvSpPr>
          <p:cNvPr id="4" name="Platshållare för bildnummer 3">
            <a:extLst>
              <a:ext uri="{FF2B5EF4-FFF2-40B4-BE49-F238E27FC236}">
                <a16:creationId xmlns:a16="http://schemas.microsoft.com/office/drawing/2014/main" id="{10A4443C-6094-C47B-CF64-565B4AC8DAB1}"/>
              </a:ext>
            </a:extLst>
          </p:cNvPr>
          <p:cNvSpPr>
            <a:spLocks noGrp="1"/>
          </p:cNvSpPr>
          <p:nvPr>
            <p:ph type="sldNum" sz="quarter" idx="5"/>
          </p:nvPr>
        </p:nvSpPr>
        <p:spPr/>
        <p:txBody>
          <a:bodyPr/>
          <a:lstStyle/>
          <a:p>
            <a:fld id="{94D9D1AD-2DB6-4BD5-AC5E-497936C2B236}" type="slidenum">
              <a:rPr lang="sv-SE" smtClean="0"/>
              <a:t>15</a:t>
            </a:fld>
            <a:endParaRPr lang="sv-SE"/>
          </a:p>
        </p:txBody>
      </p:sp>
    </p:spTree>
    <p:extLst>
      <p:ext uri="{BB962C8B-B14F-4D97-AF65-F5344CB8AC3E}">
        <p14:creationId xmlns:p14="http://schemas.microsoft.com/office/powerpoint/2010/main" val="260768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FC15F-6F07-8172-A245-E1E9F5E3492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0F665A-7687-758D-1A4B-41B8021B06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6882DE6-B829-E102-7170-BCBF461472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Du som arbetar med tillsyn inom hälsoskydd gör kontroller i allt från hygieniska verksamheter som tatuerare, nagel- och frisörsalonger och solarier till flerbostadshus och undervisningslokaler. Inför att en verksamhet ska starta granskar du exempelvis lokalens utformning, hygienrutiner och egenkontroll för att säkerställa att verksamheten inte riskerar att sprida smitta eller orsaka annan olägenhet för människors hälsa.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Som miljö- och hälsoskydds</a:t>
            </a:r>
            <a:r>
              <a:rPr lang="sv-SE" dirty="0">
                <a:solidFill>
                  <a:srgbClr val="FF0000"/>
                </a:solidFill>
              </a:rPr>
              <a:t>inspektör</a:t>
            </a:r>
            <a:r>
              <a:rPr lang="sv-SE" dirty="0"/>
              <a:t> på kommun kan man arbeta med att kontrollera boendemiljöer – dels genom klagomål och dels på kommunens eget initiativ. Det handlar främst om att säkerställa att hyresvärdar/fastighetsägare sköter sig. Som fastighetsägare har man ansvar för att förebygga och åtgärda brister i boendemiljön som kan innebära risk för olägenhet för människors hälsa. Som inspektör kan det handla om att t.ex. genom beslut förelägga fastighetsägare att åtgärda dålig ventilation eller en fuktskada.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DCE13232-E27B-CCE7-67AE-F3A48AA56230}"/>
              </a:ext>
            </a:extLst>
          </p:cNvPr>
          <p:cNvSpPr>
            <a:spLocks noGrp="1"/>
          </p:cNvSpPr>
          <p:nvPr>
            <p:ph type="sldNum" sz="quarter" idx="5"/>
          </p:nvPr>
        </p:nvSpPr>
        <p:spPr/>
        <p:txBody>
          <a:bodyPr/>
          <a:lstStyle/>
          <a:p>
            <a:fld id="{94D9D1AD-2DB6-4BD5-AC5E-497936C2B236}" type="slidenum">
              <a:rPr lang="sv-SE" smtClean="0"/>
              <a:t>16</a:t>
            </a:fld>
            <a:endParaRPr lang="sv-SE"/>
          </a:p>
        </p:txBody>
      </p:sp>
    </p:spTree>
    <p:extLst>
      <p:ext uri="{BB962C8B-B14F-4D97-AF65-F5344CB8AC3E}">
        <p14:creationId xmlns:p14="http://schemas.microsoft.com/office/powerpoint/2010/main" val="4098233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a:t>
            </a:r>
            <a:br>
              <a:rPr lang="sv-SE" dirty="0"/>
            </a:br>
            <a:r>
              <a:rPr lang="sv-SE" dirty="0"/>
              <a:t>Detta exempel handlar om ett ärende som kommunen själva initierat på grund av tidigare erfarenheter av dålig boendemiljö i aktuellt hus. Många boendeärenden rör en specifik lägenhet, men detta ärende gäller ett helt hyreshus med 23 lägenheter. Miljöförvaltningen har besökt huset vid flera tillfällen och konstaterat omfattande brister i boendemiljön. De stora problemområdena var fukt och mögel, dålig ventilation och låg varmvattentemperatur (vilket innebär risk för att </a:t>
            </a:r>
            <a:r>
              <a:rPr lang="sv-SE" dirty="0" err="1"/>
              <a:t>legionellabakterier</a:t>
            </a:r>
            <a:r>
              <a:rPr lang="sv-SE" dirty="0"/>
              <a:t> växer till – bakterier som är hälsofarliga).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Ärendet är även intressant för media. Skrivits om i flera tidningar och fastighetsägaren blev utsedd till Sveriges värsta fastighetsägare av Hem &amp; Hyra.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9D1AD-2DB6-4BD5-AC5E-497936C2B2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757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forts.</a:t>
            </a:r>
          </a:p>
        </p:txBody>
      </p:sp>
      <p:sp>
        <p:nvSpPr>
          <p:cNvPr id="4" name="Platshållare för bildnummer 3"/>
          <p:cNvSpPr>
            <a:spLocks noGrp="1"/>
          </p:cNvSpPr>
          <p:nvPr>
            <p:ph type="sldNum" sz="quarter" idx="5"/>
          </p:nvPr>
        </p:nvSpPr>
        <p:spPr/>
        <p:txBody>
          <a:bodyPr/>
          <a:lstStyle/>
          <a:p>
            <a:fld id="{94D9D1AD-2DB6-4BD5-AC5E-497936C2B236}" type="slidenum">
              <a:rPr lang="sv-SE" smtClean="0"/>
              <a:t>18</a:t>
            </a:fld>
            <a:endParaRPr lang="sv-SE"/>
          </a:p>
        </p:txBody>
      </p:sp>
    </p:spTree>
    <p:extLst>
      <p:ext uri="{BB962C8B-B14F-4D97-AF65-F5344CB8AC3E}">
        <p14:creationId xmlns:p14="http://schemas.microsoft.com/office/powerpoint/2010/main" val="1688320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7C414-6F58-632E-776A-F197E785FD2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2C45CBF-9243-1DF5-BAEE-06F20A78FB3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421FE5B-B490-1258-FAA6-E93A9E3EFE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Exempel forts. </a:t>
            </a:r>
            <a:br>
              <a:rPr lang="sv-SE" dirty="0"/>
            </a:br>
            <a:r>
              <a:rPr lang="sv-SE" dirty="0"/>
              <a:t>Med anledning av bristerna fattade Miljöförvaltningen beslut med krav på fastighetsägaren att vidta åtgärder. Detta skedde i flera omgångar men inget hände. </a:t>
            </a:r>
          </a:p>
          <a:p>
            <a:endParaRPr lang="sv-SE" dirty="0"/>
          </a:p>
          <a:p>
            <a:r>
              <a:rPr lang="sv-SE" dirty="0"/>
              <a:t>Det gick så långt att kommunen till slut ansökte om tvångsförvaltning hos Hyresnämnden. (Tvångsförvaltning innebär att fastighetsägaren står kvar som ägare men att någon annan får ta över själva skötseln av fastigheten och ta emot hyresintäkter för att kunna göra renoveringar, underhåll mm. Tvångsförvaltning är en väldigt ingripande åtgärd.) Hyresnämnden gick på kommunens linje och beslutade om tvångsförvaltning. </a:t>
            </a:r>
          </a:p>
          <a:p>
            <a:endParaRPr lang="sv-SE" dirty="0"/>
          </a:p>
          <a:p>
            <a:r>
              <a:rPr lang="sv-SE" dirty="0"/>
              <a:t>Den nya förvaltaren beslutade att evakuera alla boenden (på grund av den dåliga boendemiljön), så de har nu fått nya lägenheter. Hyresintäkterna räckte inte till för att renovera huset i tillräcklig omfattning. </a:t>
            </a:r>
          </a:p>
          <a:p>
            <a:endParaRPr lang="sv-SE" dirty="0"/>
          </a:p>
          <a:p>
            <a:r>
              <a:rPr lang="sv-SE" dirty="0"/>
              <a:t>Fastighetsägaren har nu sålt huset. Tvångsförvaltningen har upphört. För att försäkra att inga nya flyttar in innan all renovering är utförd så har beslut om </a:t>
            </a:r>
            <a:r>
              <a:rPr lang="sv-SE" dirty="0" err="1"/>
              <a:t>boendeförbud</a:t>
            </a:r>
            <a:r>
              <a:rPr lang="sv-SE" dirty="0"/>
              <a:t> fattats. </a:t>
            </a:r>
          </a:p>
          <a:p>
            <a:endParaRPr lang="sv-SE" dirty="0"/>
          </a:p>
          <a:p>
            <a:r>
              <a:rPr lang="sv-SE" dirty="0"/>
              <a:t>Ärendet har pågått sedan 2021 men nu känns det hoppfullt att ingen ska behöva bo i den dåliga miljön</a:t>
            </a:r>
          </a:p>
          <a:p>
            <a:endParaRPr lang="sv-SE" dirty="0"/>
          </a:p>
          <a:p>
            <a:r>
              <a:rPr lang="sv-SE" dirty="0"/>
              <a:t>Detta är ett exempel på ärende som krävt både samverkan och förmåga att tillämpa lagstiftning som man i vanliga fall inte stöter på. Med ett, tillslut, gott resultat! Det har förändrat boendemiljön och därmed livsvillkoren för många människor. </a:t>
            </a:r>
          </a:p>
        </p:txBody>
      </p:sp>
      <p:sp>
        <p:nvSpPr>
          <p:cNvPr id="4" name="Platshållare för bildnummer 3">
            <a:extLst>
              <a:ext uri="{FF2B5EF4-FFF2-40B4-BE49-F238E27FC236}">
                <a16:creationId xmlns:a16="http://schemas.microsoft.com/office/drawing/2014/main" id="{A2F25E80-7DA5-8E5D-56A5-53B3F6D617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9D1AD-2DB6-4BD5-AC5E-497936C2B2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84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A2BC-F942-3A7D-BEF5-614892B334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13C0E12-08B2-A0B7-031C-98D33A028FF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B0BCAA-519A-1C23-FE87-99DF0C257A3A}"/>
              </a:ext>
            </a:extLst>
          </p:cNvPr>
          <p:cNvSpPr>
            <a:spLocks noGrp="1"/>
          </p:cNvSpPr>
          <p:nvPr>
            <p:ph type="body" idx="1"/>
          </p:nvPr>
        </p:nvSpPr>
        <p:spPr/>
        <p:txBody>
          <a:bodyPr/>
          <a:lstStyle/>
          <a:p>
            <a:r>
              <a:rPr lang="sv-SE" dirty="0"/>
              <a:t>Det finns en stor efterfrågan på inspektörer och behovet är stort i hela landet</a:t>
            </a:r>
          </a:p>
          <a:p>
            <a:endParaRPr lang="sv-SE" b="0" dirty="0"/>
          </a:p>
          <a:p>
            <a:r>
              <a:rPr lang="sv-SE" b="0" dirty="0"/>
              <a:t>Det finns ett ökande behov av tillsyn inom </a:t>
            </a:r>
            <a:r>
              <a:rPr lang="sv-SE" dirty="0"/>
              <a:t>områden som buller, kemikalier, livsmedel, inomhusmiljö och förorenad mark. Tillsynen behövs för att upptäcka miljöbrott.</a:t>
            </a:r>
          </a:p>
        </p:txBody>
      </p:sp>
      <p:sp>
        <p:nvSpPr>
          <p:cNvPr id="4" name="Platshållare för bildnummer 3">
            <a:extLst>
              <a:ext uri="{FF2B5EF4-FFF2-40B4-BE49-F238E27FC236}">
                <a16:creationId xmlns:a16="http://schemas.microsoft.com/office/drawing/2014/main" id="{785A70AF-572A-C82B-BED7-BB54E69004CF}"/>
              </a:ext>
            </a:extLst>
          </p:cNvPr>
          <p:cNvSpPr>
            <a:spLocks noGrp="1"/>
          </p:cNvSpPr>
          <p:nvPr>
            <p:ph type="sldNum" sz="quarter" idx="5"/>
          </p:nvPr>
        </p:nvSpPr>
        <p:spPr/>
        <p:txBody>
          <a:bodyPr/>
          <a:lstStyle/>
          <a:p>
            <a:fld id="{94D9D1AD-2DB6-4BD5-AC5E-497936C2B236}" type="slidenum">
              <a:rPr lang="sv-SE" smtClean="0"/>
              <a:t>2</a:t>
            </a:fld>
            <a:endParaRPr lang="sv-SE"/>
          </a:p>
        </p:txBody>
      </p:sp>
    </p:spTree>
    <p:extLst>
      <p:ext uri="{BB962C8B-B14F-4D97-AF65-F5344CB8AC3E}">
        <p14:creationId xmlns:p14="http://schemas.microsoft.com/office/powerpoint/2010/main" val="1548242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E9F4E-5C32-9BAF-D1B6-82A0BD7A608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6AD45F6-5A0E-A6FC-8890-A30A549ED6E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44D0EA-7EB0-5CCD-635B-463EA54B98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Som livsmedelsinspektör arbetar du för att maten ska vara säker och dricksvattnet bra. Ditt uppdrag är att se till allt ska gå rätt till i livsmedelsproduktionen och att ingen blir lurad kring vad maten innehåller. Du får arbeta med något som är viktigt för alla, maten. </a:t>
            </a:r>
            <a:r>
              <a:rPr lang="sv-SE" dirty="0"/>
              <a:t>Konsumenter kan känna förtroende för att informationen på förpackningen är korrekt och att märkningen inte är vilseledande.</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Du gör kontroller på allt från små </a:t>
            </a:r>
            <a:r>
              <a:rPr lang="sv-SE" sz="1200" kern="1200" dirty="0" err="1">
                <a:solidFill>
                  <a:schemeClr val="tx1"/>
                </a:solidFill>
                <a:effectLst/>
                <a:latin typeface="+mn-lt"/>
                <a:ea typeface="+mn-ea"/>
                <a:cs typeface="+mn-cs"/>
              </a:rPr>
              <a:t>foodtrucks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microbryggerier</a:t>
            </a:r>
            <a:r>
              <a:rPr lang="sv-SE" sz="1200" kern="1200" dirty="0">
                <a:solidFill>
                  <a:schemeClr val="tx1"/>
                </a:solidFill>
                <a:effectLst/>
                <a:latin typeface="+mn-lt"/>
                <a:ea typeface="+mn-ea"/>
                <a:cs typeface="+mn-cs"/>
              </a:rPr>
              <a:t> och butiker till restauranger, skolkök och större livsmedelsfabriker. </a:t>
            </a:r>
            <a:r>
              <a:rPr lang="sv-SE" dirty="0"/>
              <a:t>Kontrollerna minskar risken för dålig mat, matförgiftningar och allergiska reaktioner vilket skyddar folkhälsan.</a:t>
            </a:r>
            <a:r>
              <a:rPr lang="sv-SE" sz="1200" kern="1200" dirty="0">
                <a:solidFill>
                  <a:schemeClr val="tx1"/>
                </a:solidFill>
                <a:effectLst/>
                <a:latin typeface="+mn-lt"/>
                <a:ea typeface="+mn-ea"/>
                <a:cs typeface="+mn-cs"/>
              </a:rPr>
              <a:t> Genom att granska exempelvis vad kosttillskott innehåller kan du förhindra att människor får i sig farliga ämnen eller luras till att tro att medlen botar svåra sjukdomar.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Kontrollen </a:t>
            </a:r>
            <a:r>
              <a:rPr lang="sv-SE" dirty="0"/>
              <a:t>säkerställer att livsmedelsföretag konkurrerar på lika villkor, där alla följer samma lagstiftning. Du jobbar också med att minska matsvinnet genom att kontrollera korrekt förvaring och hantering  vilket minskar risken för att mat förstörs i förtid. </a:t>
            </a:r>
          </a:p>
          <a:p>
            <a:endParaRPr lang="sv-SE" dirty="0"/>
          </a:p>
        </p:txBody>
      </p:sp>
      <p:sp>
        <p:nvSpPr>
          <p:cNvPr id="4" name="Platshållare för bildnummer 3">
            <a:extLst>
              <a:ext uri="{FF2B5EF4-FFF2-40B4-BE49-F238E27FC236}">
                <a16:creationId xmlns:a16="http://schemas.microsoft.com/office/drawing/2014/main" id="{A7F8AE3E-352D-AAE7-1002-0C104698C4B4}"/>
              </a:ext>
            </a:extLst>
          </p:cNvPr>
          <p:cNvSpPr>
            <a:spLocks noGrp="1"/>
          </p:cNvSpPr>
          <p:nvPr>
            <p:ph type="sldNum" sz="quarter" idx="5"/>
          </p:nvPr>
        </p:nvSpPr>
        <p:spPr/>
        <p:txBody>
          <a:bodyPr/>
          <a:lstStyle/>
          <a:p>
            <a:fld id="{94D9D1AD-2DB6-4BD5-AC5E-497936C2B236}" type="slidenum">
              <a:rPr lang="sv-SE" smtClean="0"/>
              <a:t>20</a:t>
            </a:fld>
            <a:endParaRPr lang="sv-SE"/>
          </a:p>
        </p:txBody>
      </p:sp>
    </p:spTree>
    <p:extLst>
      <p:ext uri="{BB962C8B-B14F-4D97-AF65-F5344CB8AC3E}">
        <p14:creationId xmlns:p14="http://schemas.microsoft.com/office/powerpoint/2010/main" val="3266545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7C414-6F58-632E-776A-F197E785FD2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2C45CBF-9243-1DF5-BAEE-06F20A78FB3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421FE5B-B490-1258-FAA6-E93A9E3EFE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Marknadskontroll av namnskyddade livsmedel innebär att vi kontrollerar att märkningen och produkten stämmer överens med den registrerade produktspecifikationen och att inga obehöriga använder skyddade namn. Kontrollen innefattar både en formell kontroll av märkningen och en verifierande kontroll där man säkerställer att produkten faktiskt lever upp till vad specifikationen kräver, vilket kan innefatta provtagning. </a:t>
            </a:r>
          </a:p>
          <a:p>
            <a:endParaRPr lang="sv-SE" dirty="0"/>
          </a:p>
          <a:p>
            <a:r>
              <a:rPr lang="sv-SE" dirty="0"/>
              <a:t>Här kommer ett exempel från verkligheten. Här tittar vi på gorgonzola och jämför med följesedlar från återförsäljaren. Gorgonzola är namnskyddad. </a:t>
            </a:r>
            <a:br>
              <a:rPr lang="sv-SE" dirty="0"/>
            </a:br>
            <a:endParaRPr lang="sv-SE" dirty="0"/>
          </a:p>
          <a:p>
            <a:r>
              <a:rPr lang="sv-SE" dirty="0"/>
              <a:t>Planerad kontroll, bett om att få se underlag</a:t>
            </a:r>
          </a:p>
          <a:p>
            <a:r>
              <a:rPr lang="sv-SE" dirty="0"/>
              <a:t>Flera försök har gjorts att begära in underlag för osten som är namnskyddad</a:t>
            </a:r>
          </a:p>
          <a:p>
            <a:r>
              <a:rPr lang="sv-SE" dirty="0"/>
              <a:t>Beslut och krav på att rätta till brister</a:t>
            </a:r>
          </a:p>
          <a:p>
            <a:r>
              <a:rPr lang="sv-SE" dirty="0"/>
              <a:t>Uppföljande kontroll för att följa upp beslutet. Avvikelser kvarstår. </a:t>
            </a:r>
          </a:p>
          <a:p>
            <a:endParaRPr lang="sv-SE" dirty="0"/>
          </a:p>
          <a:p>
            <a:r>
              <a:rPr lang="sv-SE" dirty="0"/>
              <a:t>Verksamhetsutövare skulle inkomma med dokumentation som senare visade sig vara manipulerad (</a:t>
            </a:r>
            <a:r>
              <a:rPr lang="sv-SE" i="1" dirty="0"/>
              <a:t>se nästa PPT-</a:t>
            </a:r>
            <a:r>
              <a:rPr lang="sv-SE" i="1" dirty="0" err="1"/>
              <a:t>slide</a:t>
            </a:r>
            <a:r>
              <a:rPr lang="sv-SE" i="1" dirty="0"/>
              <a:t>). </a:t>
            </a:r>
          </a:p>
          <a:p>
            <a:endParaRPr lang="sv-SE" dirty="0"/>
          </a:p>
        </p:txBody>
      </p:sp>
      <p:sp>
        <p:nvSpPr>
          <p:cNvPr id="4" name="Platshållare för bildnummer 3">
            <a:extLst>
              <a:ext uri="{FF2B5EF4-FFF2-40B4-BE49-F238E27FC236}">
                <a16:creationId xmlns:a16="http://schemas.microsoft.com/office/drawing/2014/main" id="{A2F25E80-7DA5-8E5D-56A5-53B3F6D61784}"/>
              </a:ext>
            </a:extLst>
          </p:cNvPr>
          <p:cNvSpPr>
            <a:spLocks noGrp="1"/>
          </p:cNvSpPr>
          <p:nvPr>
            <p:ph type="sldNum" sz="quarter" idx="5"/>
          </p:nvPr>
        </p:nvSpPr>
        <p:spPr/>
        <p:txBody>
          <a:bodyPr/>
          <a:lstStyle/>
          <a:p>
            <a:fld id="{94D9D1AD-2DB6-4BD5-AC5E-497936C2B236}" type="slidenum">
              <a:rPr lang="sv-SE" smtClean="0"/>
              <a:t>21</a:t>
            </a:fld>
            <a:endParaRPr lang="sv-SE"/>
          </a:p>
        </p:txBody>
      </p:sp>
    </p:spTree>
    <p:extLst>
      <p:ext uri="{BB962C8B-B14F-4D97-AF65-F5344CB8AC3E}">
        <p14:creationId xmlns:p14="http://schemas.microsoft.com/office/powerpoint/2010/main" val="1187844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66885-82C5-B829-643C-B48ADDAAEC8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75DCA18-713F-1C67-E5F7-B9DE9558FA2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835703F-C869-D41D-A0E3-05850FE311BC}"/>
              </a:ext>
            </a:extLst>
          </p:cNvPr>
          <p:cNvSpPr>
            <a:spLocks noGrp="1"/>
          </p:cNvSpPr>
          <p:nvPr>
            <p:ph type="body" idx="1"/>
          </p:nvPr>
        </p:nvSpPr>
        <p:spPr/>
        <p:txBody>
          <a:bodyPr/>
          <a:lstStyle/>
          <a:p>
            <a:r>
              <a:rPr lang="sv-SE" dirty="0"/>
              <a:t>Denna följesedel bar spår efter att ha “redigerats” i datorn och presenterades som underlag för de dokument miljöförvaltningen begärde in.  Inspektören noterade att följesedeln inte såg ut som de brukar göra från den aktuella leverantören. </a:t>
            </a:r>
          </a:p>
          <a:p>
            <a:endParaRPr lang="sv-SE" dirty="0"/>
          </a:p>
          <a:p>
            <a:r>
              <a:rPr lang="sv-SE" dirty="0"/>
              <a:t>Det blev grunden för åtalsanmälan, efter en från början helt vanlig kontroll.</a:t>
            </a:r>
          </a:p>
        </p:txBody>
      </p:sp>
      <p:sp>
        <p:nvSpPr>
          <p:cNvPr id="4" name="Platshållare för bildnummer 3">
            <a:extLst>
              <a:ext uri="{FF2B5EF4-FFF2-40B4-BE49-F238E27FC236}">
                <a16:creationId xmlns:a16="http://schemas.microsoft.com/office/drawing/2014/main" id="{1BB7C029-15D9-03C0-8049-152BE029B559}"/>
              </a:ext>
            </a:extLst>
          </p:cNvPr>
          <p:cNvSpPr>
            <a:spLocks noGrp="1"/>
          </p:cNvSpPr>
          <p:nvPr>
            <p:ph type="sldNum" sz="quarter" idx="5"/>
          </p:nvPr>
        </p:nvSpPr>
        <p:spPr/>
        <p:txBody>
          <a:bodyPr/>
          <a:lstStyle/>
          <a:p>
            <a:fld id="{94D9D1AD-2DB6-4BD5-AC5E-497936C2B236}" type="slidenum">
              <a:rPr lang="sv-SE" smtClean="0"/>
              <a:t>22</a:t>
            </a:fld>
            <a:endParaRPr lang="sv-SE"/>
          </a:p>
        </p:txBody>
      </p:sp>
    </p:spTree>
    <p:extLst>
      <p:ext uri="{BB962C8B-B14F-4D97-AF65-F5344CB8AC3E}">
        <p14:creationId xmlns:p14="http://schemas.microsoft.com/office/powerpoint/2010/main" val="1222790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1D86F-DA54-D2AC-C46E-BD2FF30AC7B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59BB53A-E750-1E97-D3BA-0F58FFDB971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DABE118-B74D-3588-FFC9-6B1403EDB74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70D3A805-7407-69BB-5AA5-41A1978A0F01}"/>
              </a:ext>
            </a:extLst>
          </p:cNvPr>
          <p:cNvSpPr>
            <a:spLocks noGrp="1"/>
          </p:cNvSpPr>
          <p:nvPr>
            <p:ph type="sldNum" sz="quarter" idx="5"/>
          </p:nvPr>
        </p:nvSpPr>
        <p:spPr/>
        <p:txBody>
          <a:bodyPr/>
          <a:lstStyle/>
          <a:p>
            <a:fld id="{94D9D1AD-2DB6-4BD5-AC5E-497936C2B236}" type="slidenum">
              <a:rPr lang="sv-SE" smtClean="0"/>
              <a:t>23</a:t>
            </a:fld>
            <a:endParaRPr lang="sv-SE"/>
          </a:p>
        </p:txBody>
      </p:sp>
    </p:spTree>
    <p:extLst>
      <p:ext uri="{BB962C8B-B14F-4D97-AF65-F5344CB8AC3E}">
        <p14:creationId xmlns:p14="http://schemas.microsoft.com/office/powerpoint/2010/main" val="2035621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73FE2-D101-FE67-5B41-4A64D2990BB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C161AD-85B7-EEF7-9C1C-AFC4EE4A5E7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70FCEC7-C5D9-CA49-A540-7D9A8B74AC5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8D62B04-B59C-AB36-7A1E-D4850292447B}"/>
              </a:ext>
            </a:extLst>
          </p:cNvPr>
          <p:cNvSpPr>
            <a:spLocks noGrp="1"/>
          </p:cNvSpPr>
          <p:nvPr>
            <p:ph type="sldNum" sz="quarter" idx="5"/>
          </p:nvPr>
        </p:nvSpPr>
        <p:spPr/>
        <p:txBody>
          <a:bodyPr/>
          <a:lstStyle/>
          <a:p>
            <a:fld id="{94D9D1AD-2DB6-4BD5-AC5E-497936C2B236}" type="slidenum">
              <a:rPr lang="sv-SE" smtClean="0"/>
              <a:t>24</a:t>
            </a:fld>
            <a:endParaRPr lang="sv-SE"/>
          </a:p>
        </p:txBody>
      </p:sp>
    </p:spTree>
    <p:extLst>
      <p:ext uri="{BB962C8B-B14F-4D97-AF65-F5344CB8AC3E}">
        <p14:creationId xmlns:p14="http://schemas.microsoft.com/office/powerpoint/2010/main" val="288717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55E15-7339-B8CE-F833-761B8A71D1B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CAAB833-83AF-A95D-A3D8-FC573E2E154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386C717-C111-CED9-8737-5C81777DBC1E}"/>
              </a:ext>
            </a:extLst>
          </p:cNvPr>
          <p:cNvSpPr>
            <a:spLocks noGrp="1"/>
          </p:cNvSpPr>
          <p:nvPr>
            <p:ph type="body" idx="1"/>
          </p:nvPr>
        </p:nvSpPr>
        <p:spPr/>
        <p:txBody>
          <a:bodyPr/>
          <a:lstStyle/>
          <a:p>
            <a:r>
              <a:rPr lang="sv-SE" dirty="0"/>
              <a:t>Kommunikativ: Kunna förklara lagstiftningen och lyssna in personen vi möter, vara lyhörd. Anpassa bemötande efter person och situation</a:t>
            </a:r>
          </a:p>
          <a:p>
            <a:endParaRPr lang="sv-SE" dirty="0"/>
          </a:p>
          <a:p>
            <a:r>
              <a:rPr lang="sv-SE" dirty="0"/>
              <a:t>Analytisk: Tillämpa lagstiftning och bedöma vad som är en avvikelse. Vara duktig på avvägningar och prioriteringar och vara lösningsorienterad</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Trygg: </a:t>
            </a:r>
            <a:r>
              <a:rPr lang="sv-SE" sz="1200" kern="1200" dirty="0">
                <a:solidFill>
                  <a:schemeClr val="tx1"/>
                </a:solidFill>
                <a:effectLst/>
                <a:latin typeface="+mn-lt"/>
                <a:ea typeface="+mn-ea"/>
                <a:cs typeface="+mn-cs"/>
              </a:rPr>
              <a:t>stabil och trygg i dig själv och kan skilja mellan det personliga och din professionella yrkesroll. Du känner dig bekväm med att ibland lämna besvärliga/obekväma beslut.</a:t>
            </a:r>
          </a:p>
          <a:p>
            <a:endParaRPr lang="sv-SE" dirty="0"/>
          </a:p>
          <a:p>
            <a:endParaRPr lang="sv-SE" dirty="0"/>
          </a:p>
          <a:p>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55E450B8-9DDD-1537-8201-80DA591985DD}"/>
              </a:ext>
            </a:extLst>
          </p:cNvPr>
          <p:cNvSpPr>
            <a:spLocks noGrp="1"/>
          </p:cNvSpPr>
          <p:nvPr>
            <p:ph type="sldNum" sz="quarter" idx="5"/>
          </p:nvPr>
        </p:nvSpPr>
        <p:spPr/>
        <p:txBody>
          <a:bodyPr/>
          <a:lstStyle/>
          <a:p>
            <a:fld id="{94D9D1AD-2DB6-4BD5-AC5E-497936C2B236}" type="slidenum">
              <a:rPr lang="sv-SE" smtClean="0"/>
              <a:t>3</a:t>
            </a:fld>
            <a:endParaRPr lang="sv-SE"/>
          </a:p>
        </p:txBody>
      </p:sp>
    </p:spTree>
    <p:extLst>
      <p:ext uri="{BB962C8B-B14F-4D97-AF65-F5344CB8AC3E}">
        <p14:creationId xmlns:p14="http://schemas.microsoft.com/office/powerpoint/2010/main" val="394052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t>✔ Ett yrke med samhällsnytta</a:t>
            </a:r>
            <a:br>
              <a:rPr lang="sv-SE" dirty="0"/>
            </a:br>
            <a:r>
              <a:rPr lang="sv-SE" dirty="0"/>
              <a:t>Du arbetar för en  hälsosam och god miljö samt tryggare livsmedel – varje dag gör du skillnad!</a:t>
            </a:r>
          </a:p>
          <a:p>
            <a:r>
              <a:rPr lang="sv-SE" b="1" dirty="0"/>
              <a:t>✔ Perfekt för dig som vill yrkesväxla</a:t>
            </a:r>
            <a:br>
              <a:rPr lang="sv-SE" dirty="0"/>
            </a:br>
            <a:r>
              <a:rPr lang="sv-SE" dirty="0"/>
              <a:t>Har du erfarenhet från livsmedel, naturvetenskap, juridik, hygien eller har jobbat som konsult inom området? Då har du en stark grund att bygga vidare på.</a:t>
            </a:r>
          </a:p>
          <a:p>
            <a:r>
              <a:rPr lang="sv-SE" b="1" dirty="0"/>
              <a:t>✔ Varierande och utvecklande arbetsdagar</a:t>
            </a:r>
            <a:br>
              <a:rPr lang="sv-SE" dirty="0"/>
            </a:br>
            <a:r>
              <a:rPr lang="sv-SE" dirty="0"/>
              <a:t>Ingen dag är den andra lik – du möter företag, granskar verksamheter och bidrar till hållbar utveckling.</a:t>
            </a:r>
          </a:p>
          <a:p>
            <a:r>
              <a:rPr lang="sv-SE" b="1" dirty="0"/>
              <a:t>✔ Möjlighet till vidareutbildning</a:t>
            </a:r>
            <a:br>
              <a:rPr lang="sv-SE" dirty="0"/>
            </a:br>
            <a:r>
              <a:rPr lang="sv-SE" dirty="0"/>
              <a:t>Du kan specialisera dig inom olika områden och växa i din roll.</a:t>
            </a:r>
          </a:p>
          <a:p>
            <a:endParaRPr lang="sv-SE"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4</a:t>
            </a:fld>
            <a:endParaRPr lang="sv-SE"/>
          </a:p>
        </p:txBody>
      </p:sp>
    </p:spTree>
    <p:extLst>
      <p:ext uri="{BB962C8B-B14F-4D97-AF65-F5344CB8AC3E}">
        <p14:creationId xmlns:p14="http://schemas.microsoft.com/office/powerpoint/2010/main" val="36152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552B8-227E-24D1-9B86-04A87B7D0C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0EE36BA-AC9E-467E-124B-A79EB044983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1BB6BDB-0F49-3EDB-A94A-041A58A9EF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Lön ökar med erfarenhet, utbildning och ansvar</a:t>
            </a:r>
          </a:p>
          <a:p>
            <a:endParaRPr lang="sv-SE" dirty="0"/>
          </a:p>
          <a:p>
            <a:r>
              <a:rPr lang="sv-SE" sz="1200" b="1" kern="1200" dirty="0">
                <a:solidFill>
                  <a:schemeClr val="tx1"/>
                </a:solidFill>
                <a:effectLst/>
                <a:latin typeface="+mn-lt"/>
                <a:ea typeface="+mn-ea"/>
                <a:cs typeface="+mn-cs"/>
              </a:rPr>
              <a:t>Lön och förmåner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Du hittar aktuellt löneläge för inspektörer inom miljö, hälsa och livsmedel på Statistiska centralbyrån: </a:t>
            </a:r>
          </a:p>
          <a:p>
            <a:r>
              <a:rPr lang="sv-SE" sz="1200" u="sng" kern="1200" dirty="0">
                <a:solidFill>
                  <a:schemeClr val="tx1"/>
                </a:solidFill>
                <a:effectLst/>
                <a:latin typeface="+mn-lt"/>
                <a:ea typeface="+mn-ea"/>
                <a:cs typeface="+mn-cs"/>
                <a:hlinkClick r:id="rId3"/>
              </a:rPr>
              <a:t>Lönestatistik – Hur mycket tjänar...?, Statistiska centralbyrån</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På miljöbarometern.se hittar du löneläget för tillsynspersonal i Stockholm, Göteborg och Malmö: </a:t>
            </a:r>
          </a:p>
          <a:p>
            <a:r>
              <a:rPr lang="sv-SE" sz="1200" u="sng" kern="1200" dirty="0">
                <a:solidFill>
                  <a:schemeClr val="tx1"/>
                </a:solidFill>
                <a:effectLst/>
                <a:latin typeface="+mn-lt"/>
                <a:ea typeface="+mn-ea"/>
                <a:cs typeface="+mn-cs"/>
                <a:hlinkClick r:id="rId4"/>
              </a:rPr>
              <a:t>Månadslön tillsynspersonal, Miljöbarometern</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På allaloner.se finns också löneläget för livsmedelsinspektörer och miljö- och hälsoskyddsinspektörer i hela landet: </a:t>
            </a:r>
          </a:p>
          <a:p>
            <a:r>
              <a:rPr lang="sv-SE" sz="1200" u="sng" kern="1200" dirty="0">
                <a:solidFill>
                  <a:schemeClr val="tx1"/>
                </a:solidFill>
                <a:effectLst/>
                <a:latin typeface="+mn-lt"/>
                <a:ea typeface="+mn-ea"/>
                <a:cs typeface="+mn-cs"/>
                <a:hlinkClick r:id="rId5"/>
              </a:rPr>
              <a:t>Livsmedelsinspektör – medellön, lönestatistik och utveckling, allaloner.se</a:t>
            </a:r>
            <a:endParaRPr lang="sv-SE" sz="1200" kern="1200" dirty="0">
              <a:solidFill>
                <a:schemeClr val="tx1"/>
              </a:solidFill>
              <a:effectLst/>
              <a:latin typeface="+mn-lt"/>
              <a:ea typeface="+mn-ea"/>
              <a:cs typeface="+mn-cs"/>
            </a:endParaRPr>
          </a:p>
          <a:p>
            <a:r>
              <a:rPr lang="sv-SE" sz="1200" u="sng" kern="1200" dirty="0">
                <a:solidFill>
                  <a:schemeClr val="tx1"/>
                </a:solidFill>
                <a:effectLst/>
                <a:latin typeface="+mn-lt"/>
                <a:ea typeface="+mn-ea"/>
                <a:cs typeface="+mn-cs"/>
                <a:hlinkClick r:id="rId6"/>
              </a:rPr>
              <a:t>Miljö och hälsoskyddsinspektör – medellön, lönestatistik och utveckling, allaloner.se</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Några vanliga förmåner är:</a:t>
            </a:r>
          </a:p>
          <a:p>
            <a:pPr lvl="0"/>
            <a:r>
              <a:rPr lang="sv-SE" sz="1200" kern="1200" dirty="0">
                <a:solidFill>
                  <a:schemeClr val="tx1"/>
                </a:solidFill>
                <a:effectLst/>
                <a:latin typeface="+mn-lt"/>
                <a:ea typeface="+mn-ea"/>
                <a:cs typeface="+mn-cs"/>
              </a:rPr>
              <a:t>Tjänstepension</a:t>
            </a:r>
          </a:p>
          <a:p>
            <a:pPr lvl="0"/>
            <a:r>
              <a:rPr lang="sv-SE" sz="1200" kern="1200" dirty="0">
                <a:solidFill>
                  <a:schemeClr val="tx1"/>
                </a:solidFill>
                <a:effectLst/>
                <a:latin typeface="+mn-lt"/>
                <a:ea typeface="+mn-ea"/>
                <a:cs typeface="+mn-cs"/>
              </a:rPr>
              <a:t>Friskvårdsbidrag</a:t>
            </a:r>
          </a:p>
          <a:p>
            <a:pPr lvl="0"/>
            <a:r>
              <a:rPr lang="sv-SE" sz="1200" kern="1200" dirty="0">
                <a:solidFill>
                  <a:schemeClr val="tx1"/>
                </a:solidFill>
                <a:effectLst/>
                <a:latin typeface="+mn-lt"/>
                <a:ea typeface="+mn-ea"/>
                <a:cs typeface="+mn-cs"/>
              </a:rPr>
              <a:t>Flexibel arbetstid och möjlighet till distansarbete</a:t>
            </a:r>
          </a:p>
          <a:p>
            <a:pPr lvl="0"/>
            <a:r>
              <a:rPr lang="sv-SE" sz="1200" kern="1200" dirty="0">
                <a:solidFill>
                  <a:schemeClr val="tx1"/>
                </a:solidFill>
                <a:effectLst/>
                <a:latin typeface="+mn-lt"/>
                <a:ea typeface="+mn-ea"/>
                <a:cs typeface="+mn-cs"/>
              </a:rPr>
              <a:t>Kompetensutveckling och vidareutbildning</a:t>
            </a:r>
          </a:p>
          <a:p>
            <a:pPr lvl="0"/>
            <a:r>
              <a:rPr lang="sv-SE" sz="1200" kern="1200" dirty="0">
                <a:solidFill>
                  <a:schemeClr val="tx1"/>
                </a:solidFill>
                <a:effectLst/>
                <a:latin typeface="+mn-lt"/>
                <a:ea typeface="+mn-ea"/>
                <a:cs typeface="+mn-cs"/>
              </a:rPr>
              <a:t>Extra semesterdagar efter viss ålder eller anställningstid</a:t>
            </a:r>
          </a:p>
          <a:p>
            <a:pPr lvl="0"/>
            <a:r>
              <a:rPr lang="sv-SE" sz="1200" kern="1200" dirty="0">
                <a:solidFill>
                  <a:schemeClr val="tx1"/>
                </a:solidFill>
                <a:effectLst/>
                <a:latin typeface="+mn-lt"/>
                <a:ea typeface="+mn-ea"/>
                <a:cs typeface="+mn-cs"/>
              </a:rPr>
              <a:t>Trygg anställning med kollektivavtal</a:t>
            </a:r>
          </a:p>
          <a:p>
            <a:endParaRPr lang="sv-SE" dirty="0"/>
          </a:p>
        </p:txBody>
      </p:sp>
      <p:sp>
        <p:nvSpPr>
          <p:cNvPr id="4" name="Platshållare för bildnummer 3">
            <a:extLst>
              <a:ext uri="{FF2B5EF4-FFF2-40B4-BE49-F238E27FC236}">
                <a16:creationId xmlns:a16="http://schemas.microsoft.com/office/drawing/2014/main" id="{0A3D8277-2C79-3FC7-E13E-FEF7AD5082AD}"/>
              </a:ext>
            </a:extLst>
          </p:cNvPr>
          <p:cNvSpPr>
            <a:spLocks noGrp="1"/>
          </p:cNvSpPr>
          <p:nvPr>
            <p:ph type="sldNum" sz="quarter" idx="5"/>
          </p:nvPr>
        </p:nvSpPr>
        <p:spPr/>
        <p:txBody>
          <a:bodyPr/>
          <a:lstStyle/>
          <a:p>
            <a:fld id="{94D9D1AD-2DB6-4BD5-AC5E-497936C2B236}" type="slidenum">
              <a:rPr lang="sv-SE" smtClean="0"/>
              <a:t>5</a:t>
            </a:fld>
            <a:endParaRPr lang="sv-SE"/>
          </a:p>
        </p:txBody>
      </p:sp>
    </p:spTree>
    <p:extLst>
      <p:ext uri="{BB962C8B-B14F-4D97-AF65-F5344CB8AC3E}">
        <p14:creationId xmlns:p14="http://schemas.microsoft.com/office/powerpoint/2010/main" val="50827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C17F-AF55-9D78-2709-182C9ABA8F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70F10C8-D6AA-6FDE-2D65-18295A6B962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A30698E-C47E-A94F-0FD5-1160B7D8D6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Lön ökar med erfarenhet, utbildning och ansvar</a:t>
            </a:r>
          </a:p>
          <a:p>
            <a:endParaRPr lang="sv-SE" dirty="0"/>
          </a:p>
        </p:txBody>
      </p:sp>
      <p:sp>
        <p:nvSpPr>
          <p:cNvPr id="4" name="Platshållare för bildnummer 3">
            <a:extLst>
              <a:ext uri="{FF2B5EF4-FFF2-40B4-BE49-F238E27FC236}">
                <a16:creationId xmlns:a16="http://schemas.microsoft.com/office/drawing/2014/main" id="{42AD0E93-E27E-3B1C-01D0-D32871B753FC}"/>
              </a:ext>
            </a:extLst>
          </p:cNvPr>
          <p:cNvSpPr>
            <a:spLocks noGrp="1"/>
          </p:cNvSpPr>
          <p:nvPr>
            <p:ph type="sldNum" sz="quarter" idx="5"/>
          </p:nvPr>
        </p:nvSpPr>
        <p:spPr/>
        <p:txBody>
          <a:bodyPr/>
          <a:lstStyle/>
          <a:p>
            <a:fld id="{94D9D1AD-2DB6-4BD5-AC5E-497936C2B236}" type="slidenum">
              <a:rPr lang="sv-SE" smtClean="0"/>
              <a:t>6</a:t>
            </a:fld>
            <a:endParaRPr lang="sv-SE"/>
          </a:p>
        </p:txBody>
      </p:sp>
    </p:spTree>
    <p:extLst>
      <p:ext uri="{BB962C8B-B14F-4D97-AF65-F5344CB8AC3E}">
        <p14:creationId xmlns:p14="http://schemas.microsoft.com/office/powerpoint/2010/main" val="290426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388A2-6726-DFE6-786F-C987E1C5CF4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9A8B454-A411-FF92-C0F7-4B4F8F60E7B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D9F741-C12E-2F94-4F27-77AF14696B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Som miljöinspektör kan du även gå vidare till att arbeta som handläggare på centrala verk, t.ex. </a:t>
            </a:r>
            <a:r>
              <a:rPr kumimoji="0" lang="sv-SE" sz="1200" b="0" i="0" u="none" strike="noStrike" kern="1200" cap="none" spc="0" normalizeH="0" baseline="0" noProof="0" dirty="0">
                <a:ln>
                  <a:noFill/>
                </a:ln>
                <a:solidFill>
                  <a:srgbClr val="FFF2CC"/>
                </a:solidFill>
                <a:effectLst/>
                <a:uLnTx/>
                <a:uFillTx/>
                <a:latin typeface="Aptos" panose="020B0004020202020204" pitchFamily="34" charset="0"/>
                <a:ea typeface="+mn-ea"/>
                <a:cs typeface="+mn-cs"/>
              </a:rPr>
              <a:t>Naturvårdsverket, Jordbruksverket, Livsmedelsverket.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2CC"/>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Du kan bli miljöingenjör, miljösamordnare, miljöansvarig, och liknande inom privat sektor: t.ex. konsultbyråer och företag.</a:t>
            </a:r>
          </a:p>
        </p:txBody>
      </p:sp>
      <p:sp>
        <p:nvSpPr>
          <p:cNvPr id="4" name="Platshållare för bildnummer 3">
            <a:extLst>
              <a:ext uri="{FF2B5EF4-FFF2-40B4-BE49-F238E27FC236}">
                <a16:creationId xmlns:a16="http://schemas.microsoft.com/office/drawing/2014/main" id="{11767668-BA1F-E497-FE29-441F34E0D18B}"/>
              </a:ext>
            </a:extLst>
          </p:cNvPr>
          <p:cNvSpPr>
            <a:spLocks noGrp="1"/>
          </p:cNvSpPr>
          <p:nvPr>
            <p:ph type="sldNum" sz="quarter" idx="5"/>
          </p:nvPr>
        </p:nvSpPr>
        <p:spPr/>
        <p:txBody>
          <a:bodyPr/>
          <a:lstStyle/>
          <a:p>
            <a:fld id="{94D9D1AD-2DB6-4BD5-AC5E-497936C2B236}" type="slidenum">
              <a:rPr lang="sv-SE" smtClean="0"/>
              <a:t>7</a:t>
            </a:fld>
            <a:endParaRPr lang="sv-SE"/>
          </a:p>
        </p:txBody>
      </p:sp>
    </p:spTree>
    <p:extLst>
      <p:ext uri="{BB962C8B-B14F-4D97-AF65-F5344CB8AC3E}">
        <p14:creationId xmlns:p14="http://schemas.microsoft.com/office/powerpoint/2010/main" val="74993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A6A50-050D-9771-CA89-62906C0AA24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7088E7-4598-F0E6-AC0A-7C58D86EAF5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3C4E31-FD4B-2786-E08A-2F552605FC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miljöinspektör kan jobba inom flera olika områden. Det finns tre inriktningar på yrket: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kommer att gå in närmare på varje område senare.</a:t>
            </a:r>
          </a:p>
          <a:p>
            <a:endParaRPr lang="sv-SE" dirty="0"/>
          </a:p>
        </p:txBody>
      </p:sp>
      <p:sp>
        <p:nvSpPr>
          <p:cNvPr id="4" name="Platshållare för bildnummer 3">
            <a:extLst>
              <a:ext uri="{FF2B5EF4-FFF2-40B4-BE49-F238E27FC236}">
                <a16:creationId xmlns:a16="http://schemas.microsoft.com/office/drawing/2014/main" id="{BDE0E34D-D656-A6B3-F1EF-E4BFC458B948}"/>
              </a:ext>
            </a:extLst>
          </p:cNvPr>
          <p:cNvSpPr>
            <a:spLocks noGrp="1"/>
          </p:cNvSpPr>
          <p:nvPr>
            <p:ph type="sldNum" sz="quarter" idx="5"/>
          </p:nvPr>
        </p:nvSpPr>
        <p:spPr/>
        <p:txBody>
          <a:bodyPr/>
          <a:lstStyle/>
          <a:p>
            <a:fld id="{94D9D1AD-2DB6-4BD5-AC5E-497936C2B236}" type="slidenum">
              <a:rPr lang="sv-SE" smtClean="0"/>
              <a:t>8</a:t>
            </a:fld>
            <a:endParaRPr lang="sv-SE"/>
          </a:p>
        </p:txBody>
      </p:sp>
    </p:spTree>
    <p:extLst>
      <p:ext uri="{BB962C8B-B14F-4D97-AF65-F5344CB8AC3E}">
        <p14:creationId xmlns:p14="http://schemas.microsoft.com/office/powerpoint/2010/main" val="405554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Som inspektör arbetar du som myndighetsperson med att formulera olika beslut och inspektionsrapporter m.m. Ditt språk är viktigt så att det både är korrekt och lättbegripligt.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viktigt att kunna läsa och förstå juridiska texter som lagar och domar och omsätta det i beslut i vardagen. Du behöver kunna göra bedömningar utifrån hur lagstiftningen är tänkt att fungera och det faktiska omständigheterna på plats.</a:t>
            </a:r>
          </a:p>
          <a:p>
            <a:r>
              <a:rPr lang="sv-SE" dirty="0"/>
              <a:t>Du jobbar i en politisk styrd organisation. Du är en del i vår demokrati och har en uppgift för att skydda människors hälsa och miljön. </a:t>
            </a:r>
          </a:p>
        </p:txBody>
      </p:sp>
      <p:sp>
        <p:nvSpPr>
          <p:cNvPr id="4" name="Platshållare för bildnummer 3"/>
          <p:cNvSpPr>
            <a:spLocks noGrp="1"/>
          </p:cNvSpPr>
          <p:nvPr>
            <p:ph type="sldNum" sz="quarter" idx="5"/>
          </p:nvPr>
        </p:nvSpPr>
        <p:spPr/>
        <p:txBody>
          <a:bodyPr/>
          <a:lstStyle/>
          <a:p>
            <a:fld id="{94D9D1AD-2DB6-4BD5-AC5E-497936C2B236}" type="slidenum">
              <a:rPr lang="sv-SE" smtClean="0"/>
              <a:t>9</a:t>
            </a:fld>
            <a:endParaRPr lang="sv-SE"/>
          </a:p>
        </p:txBody>
      </p:sp>
    </p:spTree>
    <p:extLst>
      <p:ext uri="{BB962C8B-B14F-4D97-AF65-F5344CB8AC3E}">
        <p14:creationId xmlns:p14="http://schemas.microsoft.com/office/powerpoint/2010/main" val="332851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FC751B-8854-4FBE-9D18-7D82B5FEBBC8}"/>
              </a:ext>
            </a:extLst>
          </p:cNvPr>
          <p:cNvSpPr>
            <a:spLocks noGrp="1"/>
          </p:cNvSpPr>
          <p:nvPr>
            <p:ph type="ctrTitle" hasCustomPrompt="1"/>
          </p:nvPr>
        </p:nvSpPr>
        <p:spPr>
          <a:xfrm>
            <a:off x="658813" y="1"/>
            <a:ext cx="9000000" cy="684000"/>
          </a:xfrm>
        </p:spPr>
        <p:txBody>
          <a:bodyPr lIns="0" anchor="ctr" anchorCtr="0"/>
          <a:lstStyle>
            <a:lvl1pPr algn="l">
              <a:defRPr sz="32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4295DEB3-186F-43B5-A4CF-B51D4B358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38013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4244B7-BD03-4D9A-9ADA-158C901BFC1F}"/>
              </a:ext>
            </a:extLst>
          </p:cNvPr>
          <p:cNvSpPr>
            <a:spLocks noGrp="1"/>
          </p:cNvSpPr>
          <p:nvPr>
            <p:ph type="title" hasCustomPrompt="1"/>
          </p:nvPr>
        </p:nvSpPr>
        <p:spPr/>
        <p:txBody>
          <a:bodyPr/>
          <a:lstStyle/>
          <a:p>
            <a:r>
              <a:rPr lang="sv-SE" dirty="0"/>
              <a:t>KLICKA HÄR FÖR ATT ÄNDRA MALL FÖR RUBRIKFORMAT</a:t>
            </a:r>
          </a:p>
        </p:txBody>
      </p:sp>
      <p:sp>
        <p:nvSpPr>
          <p:cNvPr id="3" name="Platshållare för lodrät text 2">
            <a:extLst>
              <a:ext uri="{FF2B5EF4-FFF2-40B4-BE49-F238E27FC236}">
                <a16:creationId xmlns:a16="http://schemas.microsoft.com/office/drawing/2014/main" id="{3F015A61-6181-4F41-A4F7-D2B5FDC8126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9021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A2DEF1C-4E99-4099-A4FB-EE0CD6D71A2C}"/>
              </a:ext>
            </a:extLst>
          </p:cNvPr>
          <p:cNvSpPr>
            <a:spLocks noGrp="1"/>
          </p:cNvSpPr>
          <p:nvPr>
            <p:ph type="title" orient="vert" hasCustomPrompt="1"/>
          </p:nvPr>
        </p:nvSpPr>
        <p:spPr>
          <a:xfrm>
            <a:off x="8724900" y="365125"/>
            <a:ext cx="2628900" cy="5811838"/>
          </a:xfrm>
        </p:spPr>
        <p:txBody>
          <a:bodyPr vert="eaVert"/>
          <a:lstStyle/>
          <a:p>
            <a:r>
              <a:rPr lang="sv-SE" dirty="0"/>
              <a:t>KLICKA HÄR FÖR ATT ÄNDRA MALL FÖR RUBRIKFORMAT</a:t>
            </a:r>
          </a:p>
        </p:txBody>
      </p:sp>
      <p:sp>
        <p:nvSpPr>
          <p:cNvPr id="3" name="Platshållare för lodrät text 2">
            <a:extLst>
              <a:ext uri="{FF2B5EF4-FFF2-40B4-BE49-F238E27FC236}">
                <a16:creationId xmlns:a16="http://schemas.microsoft.com/office/drawing/2014/main" id="{0D343068-B213-4930-A27D-7588151D1A8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6457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A89EC8-A124-4ACF-9510-732F0B380D76}"/>
              </a:ext>
            </a:extLst>
          </p:cNvPr>
          <p:cNvSpPr>
            <a:spLocks noGrp="1"/>
          </p:cNvSpPr>
          <p:nvPr>
            <p:ph type="title" hasCustomPrompt="1"/>
          </p:nvPr>
        </p:nvSpPr>
        <p:spPr>
          <a:xfrm>
            <a:off x="658814" y="0"/>
            <a:ext cx="9000000" cy="684000"/>
          </a:xfrm>
        </p:spPr>
        <p:txBody>
          <a:bodyPr lIns="0" anchor="ctr" anchorCtr="0">
            <a:noAutofit/>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D67A5D3C-99D3-4576-9A0D-841C1E5F8BAA}"/>
              </a:ext>
            </a:extLst>
          </p:cNvPr>
          <p:cNvSpPr>
            <a:spLocks noGrp="1"/>
          </p:cNvSpPr>
          <p:nvPr>
            <p:ph idx="1"/>
          </p:nvPr>
        </p:nvSpPr>
        <p:spPr>
          <a:xfrm>
            <a:off x="658814" y="1196975"/>
            <a:ext cx="10261600" cy="4392613"/>
          </a:xfrm>
        </p:spPr>
        <p:txBody>
          <a:bodyPr lIns="0">
            <a:noAutofit/>
          </a:bodyPr>
          <a:lstStyle>
            <a:lvl1pPr>
              <a:spcBef>
                <a:spcPts val="1200"/>
              </a:spcBef>
              <a:defRPr>
                <a:solidFill>
                  <a:schemeClr val="bg1"/>
                </a:solidFill>
              </a:defRPr>
            </a:lvl1pPr>
            <a:lvl2pPr>
              <a:spcBef>
                <a:spcPts val="1200"/>
              </a:spcBef>
              <a:defRPr>
                <a:solidFill>
                  <a:schemeClr val="bg1"/>
                </a:solidFill>
              </a:defRPr>
            </a:lvl2pPr>
            <a:lvl3pPr>
              <a:spcBef>
                <a:spcPts val="1200"/>
              </a:spcBef>
              <a:defRPr>
                <a:solidFill>
                  <a:schemeClr val="bg1"/>
                </a:solidFill>
              </a:defRPr>
            </a:lvl3pPr>
            <a:lvl4pPr>
              <a:spcBef>
                <a:spcPts val="1200"/>
              </a:spcBef>
              <a:defRPr>
                <a:solidFill>
                  <a:schemeClr val="bg1"/>
                </a:solidFill>
              </a:defRPr>
            </a:lvl4pPr>
            <a:lvl5pPr>
              <a:spcBef>
                <a:spcPts val="1200"/>
              </a:spcBef>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6532471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DEB0655F-1548-42BC-8AF1-71BA80E34451}"/>
              </a:ext>
            </a:extLst>
          </p:cNvPr>
          <p:cNvSpPr>
            <a:spLocks noGrp="1"/>
          </p:cNvSpPr>
          <p:nvPr>
            <p:ph type="title" hasCustomPrompt="1"/>
          </p:nvPr>
        </p:nvSpPr>
        <p:spPr>
          <a:xfrm>
            <a:off x="658812" y="1"/>
            <a:ext cx="9000000" cy="764703"/>
          </a:xfrm>
        </p:spPr>
        <p:txBody>
          <a:bodyPr lIns="0"/>
          <a:lstStyle/>
          <a:p>
            <a:r>
              <a:rPr lang="sv-SE" dirty="0"/>
              <a:t>KLICKA HÄR FÖR ATT ÄNDRA MALL FÖR RUBRIKFORMAT</a:t>
            </a:r>
          </a:p>
        </p:txBody>
      </p:sp>
      <p:sp>
        <p:nvSpPr>
          <p:cNvPr id="8" name="Platshållare för innehåll 2">
            <a:extLst>
              <a:ext uri="{FF2B5EF4-FFF2-40B4-BE49-F238E27FC236}">
                <a16:creationId xmlns:a16="http://schemas.microsoft.com/office/drawing/2014/main" id="{EF33535C-A00B-452D-9B7B-0F4955FD37C0}"/>
              </a:ext>
            </a:extLst>
          </p:cNvPr>
          <p:cNvSpPr>
            <a:spLocks noGrp="1"/>
          </p:cNvSpPr>
          <p:nvPr>
            <p:ph idx="1"/>
          </p:nvPr>
        </p:nvSpPr>
        <p:spPr>
          <a:xfrm>
            <a:off x="658814" y="1196975"/>
            <a:ext cx="10261600" cy="4392063"/>
          </a:xfrm>
        </p:spPr>
        <p:txBody>
          <a:bodyPr lIns="0"/>
          <a:lstStyle/>
          <a:p>
            <a:pPr lvl="0"/>
            <a:r>
              <a:rPr lang="sv-SE" dirty="0"/>
              <a:t>Klicka här för att ändra format på bakgrundstexten</a:t>
            </a:r>
          </a:p>
        </p:txBody>
      </p:sp>
    </p:spTree>
    <p:extLst>
      <p:ext uri="{BB962C8B-B14F-4D97-AF65-F5344CB8AC3E}">
        <p14:creationId xmlns:p14="http://schemas.microsoft.com/office/powerpoint/2010/main" val="209314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02DCE-B821-4945-9932-1471E0FA98E6}"/>
              </a:ext>
            </a:extLst>
          </p:cNvPr>
          <p:cNvSpPr>
            <a:spLocks noGrp="1"/>
          </p:cNvSpPr>
          <p:nvPr>
            <p:ph type="title" hasCustomPrompt="1"/>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B241453B-5DAA-4EE6-B6CB-2D1678D3787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80FCC05-EBD5-4386-9D14-F0F2F81C4E7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946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46F62E-B1BE-47B1-B4DE-848FEC0EFA8E}"/>
              </a:ext>
            </a:extLst>
          </p:cNvPr>
          <p:cNvSpPr>
            <a:spLocks noGrp="1"/>
          </p:cNvSpPr>
          <p:nvPr>
            <p:ph type="title" hasCustomPrompt="1"/>
          </p:nvPr>
        </p:nvSpPr>
        <p:spPr>
          <a:xfrm>
            <a:off x="658814" y="1"/>
            <a:ext cx="9000000" cy="684000"/>
          </a:xfrm>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3B21D14-D190-4705-AE1C-D27C76F64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A397278-F4AF-40A3-90F3-6172D9BF9FB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59151D3-B13F-48D6-B85C-254EEC2DCD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C3EA4F2-BAC0-47AA-BD34-A273A8E9C13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4535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49888B-134F-49B2-9D12-25F2AD2DAC6A}"/>
              </a:ext>
            </a:extLst>
          </p:cNvPr>
          <p:cNvSpPr>
            <a:spLocks noGrp="1"/>
          </p:cNvSpPr>
          <p:nvPr>
            <p:ph type="title" hasCustomPrompt="1"/>
          </p:nvPr>
        </p:nvSpPr>
        <p:spPr/>
        <p:txBody>
          <a:bodyPr/>
          <a:lstStyle/>
          <a:p>
            <a:r>
              <a:rPr lang="sv-SE" dirty="0"/>
              <a:t>KLICKA HÄR FÖR ATT ÄNDRA MALL FÖR RUBRIKFORMAT</a:t>
            </a:r>
          </a:p>
        </p:txBody>
      </p:sp>
    </p:spTree>
    <p:extLst>
      <p:ext uri="{BB962C8B-B14F-4D97-AF65-F5344CB8AC3E}">
        <p14:creationId xmlns:p14="http://schemas.microsoft.com/office/powerpoint/2010/main" val="400897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17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0EED2A-E8DE-475E-B25C-B2FE11180CBA}"/>
              </a:ext>
            </a:extLst>
          </p:cNvPr>
          <p:cNvSpPr>
            <a:spLocks noGrp="1"/>
          </p:cNvSpPr>
          <p:nvPr>
            <p:ph type="title" hasCustomPrompt="1"/>
          </p:nvPr>
        </p:nvSpPr>
        <p:spPr>
          <a:xfrm>
            <a:off x="839788" y="457200"/>
            <a:ext cx="3932237" cy="1600200"/>
          </a:xfrm>
        </p:spPr>
        <p:txBody>
          <a:bodyPr anchor="b"/>
          <a:lstStyle>
            <a:lvl1pPr>
              <a:defRPr sz="32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AF4F74A-ABAD-405B-B650-6B02F5DB7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49EBD171-AA82-4647-ADEF-0BA22639A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34709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5D5D2A-0274-4C7D-8D2E-56769667AABD}"/>
              </a:ext>
            </a:extLst>
          </p:cNvPr>
          <p:cNvSpPr>
            <a:spLocks noGrp="1"/>
          </p:cNvSpPr>
          <p:nvPr>
            <p:ph type="title" hasCustomPrompt="1"/>
          </p:nvPr>
        </p:nvSpPr>
        <p:spPr>
          <a:xfrm>
            <a:off x="839788" y="457200"/>
            <a:ext cx="3932237" cy="1600200"/>
          </a:xfrm>
        </p:spPr>
        <p:txBody>
          <a:bodyPr anchor="b"/>
          <a:lstStyle>
            <a:lvl1pPr>
              <a:defRPr sz="3200"/>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05783C7C-FF27-4821-A7D1-F834EE6A5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06CB0F78-68C8-4246-BBEE-6D986B777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17177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3A6C3544-6536-19B2-AFED-8CCD445C73F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8000" y="-18000"/>
            <a:ext cx="12222000" cy="6881241"/>
          </a:xfrm>
          <a:prstGeom prst="rect">
            <a:avLst/>
          </a:prstGeom>
        </p:spPr>
      </p:pic>
      <p:sp>
        <p:nvSpPr>
          <p:cNvPr id="2" name="Platshållare för rubrik 1">
            <a:extLst>
              <a:ext uri="{FF2B5EF4-FFF2-40B4-BE49-F238E27FC236}">
                <a16:creationId xmlns:a16="http://schemas.microsoft.com/office/drawing/2014/main" id="{66EABCC7-A857-4ADC-97C5-738DACDC9E65}"/>
              </a:ext>
            </a:extLst>
          </p:cNvPr>
          <p:cNvSpPr>
            <a:spLocks noGrp="1"/>
          </p:cNvSpPr>
          <p:nvPr>
            <p:ph type="title"/>
          </p:nvPr>
        </p:nvSpPr>
        <p:spPr>
          <a:xfrm>
            <a:off x="658814" y="1"/>
            <a:ext cx="9000000" cy="684000"/>
          </a:xfrm>
          <a:prstGeom prst="rect">
            <a:avLst/>
          </a:prstGeom>
        </p:spPr>
        <p:txBody>
          <a:bodyPr vert="horz" lIns="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150F6F1-E62C-45FF-A401-513D410E2C7D}"/>
              </a:ext>
            </a:extLst>
          </p:cNvPr>
          <p:cNvSpPr>
            <a:spLocks noGrp="1"/>
          </p:cNvSpPr>
          <p:nvPr>
            <p:ph type="body" idx="1"/>
          </p:nvPr>
        </p:nvSpPr>
        <p:spPr>
          <a:xfrm>
            <a:off x="658814" y="1196753"/>
            <a:ext cx="10261600" cy="4392836"/>
          </a:xfrm>
          <a:prstGeom prst="rect">
            <a:avLst/>
          </a:prstGeom>
        </p:spPr>
        <p:txBody>
          <a:bodyPr vert="horz" lIns="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textruta 5">
            <a:extLst>
              <a:ext uri="{FF2B5EF4-FFF2-40B4-BE49-F238E27FC236}">
                <a16:creationId xmlns:a16="http://schemas.microsoft.com/office/drawing/2014/main" id="{57FB0DAE-5B5F-5B96-6667-02F0561F68AF}"/>
              </a:ext>
            </a:extLst>
          </p:cNvPr>
          <p:cNvSpPr txBox="1"/>
          <p:nvPr userDrawn="1"/>
        </p:nvSpPr>
        <p:spPr>
          <a:xfrm>
            <a:off x="7032104" y="6237312"/>
            <a:ext cx="2376264" cy="615708"/>
          </a:xfrm>
          <a:prstGeom prst="rect">
            <a:avLst/>
          </a:prstGeom>
          <a:noFill/>
        </p:spPr>
        <p:txBody>
          <a:bodyPr wrap="square" rtlCol="0" anchor="ctr" anchorCtr="0">
            <a:noAutofit/>
          </a:bodyPr>
          <a:lstStyle/>
          <a:p>
            <a:pPr algn="ctr">
              <a:lnSpc>
                <a:spcPts val="1800"/>
              </a:lnSpc>
            </a:pPr>
            <a:r>
              <a:rPr lang="sv-SE" sz="1600" spc="100" baseline="0" dirty="0">
                <a:solidFill>
                  <a:schemeClr val="accent1"/>
                </a:solidFill>
              </a:rPr>
              <a:t>[PLATS FÖR KOMMUNLOGOTYP]</a:t>
            </a:r>
          </a:p>
        </p:txBody>
      </p:sp>
    </p:spTree>
    <p:extLst>
      <p:ext uri="{BB962C8B-B14F-4D97-AF65-F5344CB8AC3E}">
        <p14:creationId xmlns:p14="http://schemas.microsoft.com/office/powerpoint/2010/main" val="5550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kern="1200" spc="100" baseline="0">
          <a:solidFill>
            <a:schemeClr val="bg1"/>
          </a:solidFill>
          <a:latin typeface="Aptos" panose="020B0004020202020204" pitchFamily="34" charset="0"/>
          <a:ea typeface="+mj-ea"/>
          <a:cs typeface="+mj-cs"/>
        </a:defRPr>
      </a:lvl1pPr>
    </p:titleStyle>
    <p:bodyStyle>
      <a:lvl1pPr marL="288000" indent="-2880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4" userDrawn="1">
          <p15:clr>
            <a:srgbClr val="F26B43"/>
          </p15:clr>
        </p15:guide>
        <p15:guide id="2" pos="393" userDrawn="1">
          <p15:clr>
            <a:srgbClr val="F26B43"/>
          </p15:clr>
        </p15:guide>
        <p15:guide id="3" pos="7287" userDrawn="1">
          <p15:clr>
            <a:srgbClr val="F26B43"/>
          </p15:clr>
        </p15:guide>
        <p15:guide id="4" orient="horz" pos="35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488F14B-4EF5-1338-E35B-DB02EA66409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4" name="Parallellogram 3">
            <a:extLst>
              <a:ext uri="{FF2B5EF4-FFF2-40B4-BE49-F238E27FC236}">
                <a16:creationId xmlns:a16="http://schemas.microsoft.com/office/drawing/2014/main" id="{E448CCC0-FBCE-DFC7-F34D-EF0CF2341D3E}"/>
              </a:ext>
            </a:extLst>
          </p:cNvPr>
          <p:cNvSpPr/>
          <p:nvPr/>
        </p:nvSpPr>
        <p:spPr>
          <a:xfrm>
            <a:off x="695401" y="3645024"/>
            <a:ext cx="10872712" cy="1538304"/>
          </a:xfrm>
          <a:prstGeom prst="parallelogram">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80000" rIns="0" rtlCol="0" anchor="ctr"/>
          <a:lstStyle/>
          <a:p>
            <a:pPr algn="ctr">
              <a:lnSpc>
                <a:spcPts val="4800"/>
              </a:lnSpc>
            </a:pPr>
            <a:r>
              <a:rPr lang="sv-SE" sz="4800" b="1" spc="100" dirty="0">
                <a:solidFill>
                  <a:schemeClr val="accent1"/>
                </a:solidFill>
                <a:latin typeface="Aptos" panose="020B0004020202020204" pitchFamily="34" charset="0"/>
              </a:rPr>
              <a:t>BLI MILJÖINSPEKTÖR</a:t>
            </a:r>
            <a:br>
              <a:rPr lang="sv-SE" sz="4800" b="1" spc="100" dirty="0">
                <a:solidFill>
                  <a:schemeClr val="accent1"/>
                </a:solidFill>
                <a:latin typeface="Aptos" panose="020B0004020202020204" pitchFamily="34" charset="0"/>
              </a:rPr>
            </a:br>
            <a:r>
              <a:rPr lang="sv-SE" sz="4800" b="1" spc="100" dirty="0">
                <a:solidFill>
                  <a:schemeClr val="accent1"/>
                </a:solidFill>
                <a:latin typeface="Aptos" panose="020B0004020202020204" pitchFamily="34" charset="0"/>
              </a:rPr>
              <a:t>– ETT VIKTIGT FRAMTIDSYRKE</a:t>
            </a:r>
          </a:p>
        </p:txBody>
      </p:sp>
    </p:spTree>
    <p:extLst>
      <p:ext uri="{BB962C8B-B14F-4D97-AF65-F5344CB8AC3E}">
        <p14:creationId xmlns:p14="http://schemas.microsoft.com/office/powerpoint/2010/main" val="8220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C5E9FC-FCE2-2138-273F-E9AD19C80AC5}"/>
              </a:ext>
            </a:extLst>
          </p:cNvPr>
          <p:cNvSpPr>
            <a:spLocks noGrp="1"/>
          </p:cNvSpPr>
          <p:nvPr>
            <p:ph type="title"/>
          </p:nvPr>
        </p:nvSpPr>
        <p:spPr/>
        <p:txBody>
          <a:bodyPr/>
          <a:lstStyle/>
          <a:p>
            <a:r>
              <a:rPr lang="sv-SE" dirty="0"/>
              <a:t>PRAKTISKA MOMENT </a:t>
            </a:r>
          </a:p>
        </p:txBody>
      </p:sp>
      <p:sp>
        <p:nvSpPr>
          <p:cNvPr id="3" name="Platshållare för innehåll 2">
            <a:extLst>
              <a:ext uri="{FF2B5EF4-FFF2-40B4-BE49-F238E27FC236}">
                <a16:creationId xmlns:a16="http://schemas.microsoft.com/office/drawing/2014/main" id="{B12216C2-E9C7-23AA-0A24-86CA65352911}"/>
              </a:ext>
            </a:extLst>
          </p:cNvPr>
          <p:cNvSpPr>
            <a:spLocks noGrp="1"/>
          </p:cNvSpPr>
          <p:nvPr>
            <p:ph idx="1"/>
          </p:nvPr>
        </p:nvSpPr>
        <p:spPr/>
        <p:txBody>
          <a:bodyPr>
            <a:noAutofit/>
          </a:bodyPr>
          <a:lstStyle/>
          <a:p>
            <a:pPr marL="648000" lvl="0" indent="-648000">
              <a:buSzPct val="125000"/>
              <a:buBlip>
                <a:blip r:embed="rId3">
                  <a:extLst>
                    <a:ext uri="{96DAC541-7B7A-43D3-8B79-37D633B846F1}">
                      <asvg:svgBlip xmlns:asvg="http://schemas.microsoft.com/office/drawing/2016/SVG/main" r:embed="rId4"/>
                    </a:ext>
                  </a:extLst>
                </a:blip>
              </a:buBlip>
            </a:pPr>
            <a:r>
              <a:rPr lang="sv-SE" spc="-100" dirty="0"/>
              <a:t>Inspekterar vid besök</a:t>
            </a:r>
          </a:p>
          <a:p>
            <a:pPr marL="648000" lvl="0" indent="-648000">
              <a:buSzPct val="125000"/>
              <a:buBlip>
                <a:blip r:embed="rId3">
                  <a:extLst>
                    <a:ext uri="{96DAC541-7B7A-43D3-8B79-37D633B846F1}">
                      <asvg:svgBlip xmlns:asvg="http://schemas.microsoft.com/office/drawing/2016/SVG/main" r:embed="rId4"/>
                    </a:ext>
                  </a:extLst>
                </a:blip>
              </a:buBlip>
            </a:pPr>
            <a:r>
              <a:rPr lang="sv-SE" spc="-100" dirty="0"/>
              <a:t>Informerar och vägleder verksamheter</a:t>
            </a:r>
          </a:p>
          <a:p>
            <a:pPr marL="648000" lvl="0" indent="-648000">
              <a:buSzPct val="125000"/>
              <a:buBlip>
                <a:blip r:embed="rId3">
                  <a:extLst>
                    <a:ext uri="{96DAC541-7B7A-43D3-8B79-37D633B846F1}">
                      <asvg:svgBlip xmlns:asvg="http://schemas.microsoft.com/office/drawing/2016/SVG/main" r:embed="rId4"/>
                    </a:ext>
                  </a:extLst>
                </a:blip>
              </a:buBlip>
            </a:pPr>
            <a:r>
              <a:rPr lang="sv-SE" spc="-100" dirty="0"/>
              <a:t>Handleder kollegor</a:t>
            </a:r>
          </a:p>
          <a:p>
            <a:pPr marL="648000" indent="-648000">
              <a:buSzPct val="125000"/>
              <a:buBlip>
                <a:blip r:embed="rId3">
                  <a:extLst>
                    <a:ext uri="{96DAC541-7B7A-43D3-8B79-37D633B846F1}">
                      <asvg:svgBlip xmlns:asvg="http://schemas.microsoft.com/office/drawing/2016/SVG/main" r:embed="rId4"/>
                    </a:ext>
                  </a:extLst>
                </a:blip>
              </a:buBlip>
            </a:pPr>
            <a:r>
              <a:rPr lang="sv-SE" spc="-100" dirty="0"/>
              <a:t>Utreder sakförhållanden på plats</a:t>
            </a:r>
          </a:p>
          <a:p>
            <a:pPr marL="648000" indent="-648000">
              <a:buSzPct val="125000"/>
              <a:buBlip>
                <a:blip r:embed="rId3">
                  <a:extLst>
                    <a:ext uri="{96DAC541-7B7A-43D3-8B79-37D633B846F1}">
                      <asvg:svgBlip xmlns:asvg="http://schemas.microsoft.com/office/drawing/2016/SVG/main" r:embed="rId4"/>
                    </a:ext>
                  </a:extLst>
                </a:blip>
              </a:buBlip>
            </a:pPr>
            <a:r>
              <a:rPr lang="sv-SE" spc="-100" dirty="0"/>
              <a:t>Samverkar med andra myndigheter</a:t>
            </a:r>
          </a:p>
        </p:txBody>
      </p:sp>
    </p:spTree>
    <p:extLst>
      <p:ext uri="{BB962C8B-B14F-4D97-AF65-F5344CB8AC3E}">
        <p14:creationId xmlns:p14="http://schemas.microsoft.com/office/powerpoint/2010/main" val="101588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C8B092-A476-1081-34F2-132133FB3E55}"/>
              </a:ext>
            </a:extLst>
          </p:cNvPr>
          <p:cNvSpPr>
            <a:spLocks noGrp="1"/>
          </p:cNvSpPr>
          <p:nvPr>
            <p:ph type="title"/>
          </p:nvPr>
        </p:nvSpPr>
        <p:spPr/>
        <p:txBody>
          <a:bodyPr/>
          <a:lstStyle/>
          <a:p>
            <a:r>
              <a:rPr lang="sv-SE" dirty="0"/>
              <a:t>UTBILDNING</a:t>
            </a:r>
          </a:p>
        </p:txBody>
      </p:sp>
      <p:sp>
        <p:nvSpPr>
          <p:cNvPr id="3" name="Platshållare för innehåll 2">
            <a:extLst>
              <a:ext uri="{FF2B5EF4-FFF2-40B4-BE49-F238E27FC236}">
                <a16:creationId xmlns:a16="http://schemas.microsoft.com/office/drawing/2014/main" id="{27D4D7E9-503F-2E9C-6CD8-4129C998C92E}"/>
              </a:ext>
            </a:extLst>
          </p:cNvPr>
          <p:cNvSpPr>
            <a:spLocks noGrp="1"/>
          </p:cNvSpPr>
          <p:nvPr>
            <p:ph idx="1"/>
          </p:nvPr>
        </p:nvSpPr>
        <p:spPr/>
        <p:txBody>
          <a:bodyPr>
            <a:noAutofit/>
          </a:bodyPr>
          <a:lstStyle/>
          <a:p>
            <a:pPr marL="648000" indent="-648000">
              <a:buSzPct val="125000"/>
              <a:buBlip>
                <a:blip r:embed="rId3">
                  <a:extLst>
                    <a:ext uri="{96DAC541-7B7A-43D3-8B79-37D633B846F1}">
                      <asvg:svgBlip xmlns:asvg="http://schemas.microsoft.com/office/drawing/2016/SVG/main" r:embed="rId4"/>
                    </a:ext>
                  </a:extLst>
                </a:blip>
              </a:buBlip>
            </a:pPr>
            <a:r>
              <a:rPr lang="sv-SE" spc="-100" dirty="0"/>
              <a:t>Naturvetenskap med flera</a:t>
            </a:r>
          </a:p>
          <a:p>
            <a:pPr marL="648000" indent="-648000">
              <a:buSzPct val="125000"/>
              <a:buBlip>
                <a:blip r:embed="rId3">
                  <a:extLst>
                    <a:ext uri="{96DAC541-7B7A-43D3-8B79-37D633B846F1}">
                      <asvg:svgBlip xmlns:asvg="http://schemas.microsoft.com/office/drawing/2016/SVG/main" r:embed="rId4"/>
                    </a:ext>
                  </a:extLst>
                </a:blip>
              </a:buBlip>
            </a:pPr>
            <a:r>
              <a:rPr lang="sv-SE" spc="-100" dirty="0"/>
              <a:t>Juridik: miljöbalken och förvaltningslagen </a:t>
            </a:r>
          </a:p>
          <a:p>
            <a:pPr marL="648000" indent="-648000">
              <a:buSzPct val="125000"/>
              <a:buBlip>
                <a:blip r:embed="rId3">
                  <a:extLst>
                    <a:ext uri="{96DAC541-7B7A-43D3-8B79-37D633B846F1}">
                      <asvg:svgBlip xmlns:asvg="http://schemas.microsoft.com/office/drawing/2016/SVG/main" r:embed="rId4"/>
                    </a:ext>
                  </a:extLst>
                </a:blip>
              </a:buBlip>
            </a:pPr>
            <a:r>
              <a:rPr lang="sv-SE" spc="-100" dirty="0"/>
              <a:t>Komplettera din utbildning med en påbyggnad</a:t>
            </a:r>
          </a:p>
          <a:p>
            <a:pPr marL="648000" indent="-648000">
              <a:buSzPct val="125000"/>
              <a:buBlip>
                <a:blip r:embed="rId3">
                  <a:extLst>
                    <a:ext uri="{96DAC541-7B7A-43D3-8B79-37D633B846F1}">
                      <asvg:svgBlip xmlns:asvg="http://schemas.microsoft.com/office/drawing/2016/SVG/main" r:embed="rId4"/>
                    </a:ext>
                  </a:extLst>
                </a:blip>
              </a:buBlip>
            </a:pPr>
            <a:r>
              <a:rPr lang="sv-SE" spc="-100" dirty="0"/>
              <a:t>En god förmåga att möta människor</a:t>
            </a:r>
          </a:p>
        </p:txBody>
      </p:sp>
    </p:spTree>
    <p:extLst>
      <p:ext uri="{BB962C8B-B14F-4D97-AF65-F5344CB8AC3E}">
        <p14:creationId xmlns:p14="http://schemas.microsoft.com/office/powerpoint/2010/main" val="2390172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E7F203-0976-5C33-5F5D-6F90DAE4C042}"/>
              </a:ext>
            </a:extLst>
          </p:cNvPr>
          <p:cNvSpPr>
            <a:spLocks noGrp="1"/>
          </p:cNvSpPr>
          <p:nvPr>
            <p:ph type="title"/>
          </p:nvPr>
        </p:nvSpPr>
        <p:spPr/>
        <p:txBody>
          <a:bodyPr/>
          <a:lstStyle/>
          <a:p>
            <a:r>
              <a:rPr lang="sv-SE" dirty="0"/>
              <a:t>VILL DU VETA MER? </a:t>
            </a:r>
          </a:p>
        </p:txBody>
      </p:sp>
      <p:sp>
        <p:nvSpPr>
          <p:cNvPr id="3" name="Platshållare för innehåll 2">
            <a:extLst>
              <a:ext uri="{FF2B5EF4-FFF2-40B4-BE49-F238E27FC236}">
                <a16:creationId xmlns:a16="http://schemas.microsoft.com/office/drawing/2014/main" id="{FA103FCF-0C4A-E6A0-6D5F-44937A045B40}"/>
              </a:ext>
            </a:extLst>
          </p:cNvPr>
          <p:cNvSpPr>
            <a:spLocks noGrp="1"/>
          </p:cNvSpPr>
          <p:nvPr>
            <p:ph idx="1"/>
          </p:nvPr>
        </p:nvSpPr>
        <p:spPr/>
        <p:txBody>
          <a:bodyPr/>
          <a:lstStyle/>
          <a:p>
            <a:pPr marL="648000" indent="-648000">
              <a:buSzPct val="125000"/>
              <a:buBlip>
                <a:blip r:embed="rId3">
                  <a:extLst>
                    <a:ext uri="{96DAC541-7B7A-43D3-8B79-37D633B846F1}">
                      <asvg:svgBlip xmlns:asvg="http://schemas.microsoft.com/office/drawing/2016/SVG/main" r:embed="rId4"/>
                    </a:ext>
                  </a:extLst>
                </a:blip>
              </a:buBlip>
            </a:pPr>
            <a:r>
              <a:rPr lang="sv-SE" spc="-100" dirty="0"/>
              <a:t>Är du nyfiken på yrket? Roligt! </a:t>
            </a:r>
          </a:p>
          <a:p>
            <a:pPr marL="648000" indent="-648000">
              <a:buSzPct val="125000"/>
              <a:buBlip>
                <a:blip r:embed="rId3">
                  <a:extLst>
                    <a:ext uri="{96DAC541-7B7A-43D3-8B79-37D633B846F1}">
                      <asvg:svgBlip xmlns:asvg="http://schemas.microsoft.com/office/drawing/2016/SVG/main" r:embed="rId4"/>
                    </a:ext>
                  </a:extLst>
                </a:blip>
              </a:buBlip>
            </a:pPr>
            <a:r>
              <a:rPr lang="sv-SE" spc="-100" dirty="0"/>
              <a:t>Kontakta närmaste miljö- och hälsoskyddsförvaltning</a:t>
            </a:r>
          </a:p>
          <a:p>
            <a:pPr marL="648000" indent="-648000">
              <a:buSzPct val="125000"/>
              <a:buBlip>
                <a:blip r:embed="rId3">
                  <a:extLst>
                    <a:ext uri="{96DAC541-7B7A-43D3-8B79-37D633B846F1}">
                      <asvg:svgBlip xmlns:asvg="http://schemas.microsoft.com/office/drawing/2016/SVG/main" r:embed="rId4"/>
                    </a:ext>
                  </a:extLst>
                </a:blip>
              </a:buBlip>
            </a:pPr>
            <a:r>
              <a:rPr lang="sv-SE" spc="-100" dirty="0"/>
              <a:t>Hör med din lokala studie- och yrkesvägledare för att hitta rätt universitet eller högskola</a:t>
            </a:r>
          </a:p>
        </p:txBody>
      </p:sp>
    </p:spTree>
    <p:extLst>
      <p:ext uri="{BB962C8B-B14F-4D97-AF65-F5344CB8AC3E}">
        <p14:creationId xmlns:p14="http://schemas.microsoft.com/office/powerpoint/2010/main" val="392985772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E58773-643C-CC90-07F4-331204C670AA}"/>
              </a:ext>
            </a:extLst>
          </p:cNvPr>
          <p:cNvSpPr>
            <a:spLocks noGrp="1"/>
          </p:cNvSpPr>
          <p:nvPr>
            <p:ph type="title"/>
          </p:nvPr>
        </p:nvSpPr>
        <p:spPr>
          <a:xfrm>
            <a:off x="1919536" y="1376848"/>
            <a:ext cx="8928992" cy="684000"/>
          </a:xfrm>
        </p:spPr>
        <p:txBody>
          <a:bodyPr/>
          <a:lstStyle/>
          <a:p>
            <a:pPr algn="ctr"/>
            <a:r>
              <a:rPr lang="sv-SE" dirty="0"/>
              <a:t>MILJÖSKYDD</a:t>
            </a:r>
          </a:p>
        </p:txBody>
      </p:sp>
      <p:sp>
        <p:nvSpPr>
          <p:cNvPr id="5" name="Parallellogram 4">
            <a:extLst>
              <a:ext uri="{FF2B5EF4-FFF2-40B4-BE49-F238E27FC236}">
                <a16:creationId xmlns:a16="http://schemas.microsoft.com/office/drawing/2014/main" id="{EEB4C6C9-7E52-96BF-781E-D1E54BE451D9}"/>
              </a:ext>
            </a:extLst>
          </p:cNvPr>
          <p:cNvSpPr/>
          <p:nvPr/>
        </p:nvSpPr>
        <p:spPr>
          <a:xfrm>
            <a:off x="1343472" y="2464124"/>
            <a:ext cx="9505056" cy="2304256"/>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180000" rIns="0" rtlCol="0" anchor="ctr"/>
          <a:lstStyle/>
          <a:p>
            <a:pPr algn="ctr">
              <a:lnSpc>
                <a:spcPts val="4800"/>
              </a:lnSpc>
            </a:pPr>
            <a:r>
              <a:rPr lang="sv-SE" sz="4800" b="1" spc="-100" dirty="0">
                <a:solidFill>
                  <a:schemeClr val="tx1"/>
                </a:solidFill>
                <a:latin typeface="Aptos" panose="020B0004020202020204" pitchFamily="34" charset="0"/>
              </a:rPr>
              <a:t>Tillsyn för en friskare miljö</a:t>
            </a:r>
          </a:p>
        </p:txBody>
      </p:sp>
    </p:spTree>
    <p:extLst>
      <p:ext uri="{BB962C8B-B14F-4D97-AF65-F5344CB8AC3E}">
        <p14:creationId xmlns:p14="http://schemas.microsoft.com/office/powerpoint/2010/main" val="345902181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C90CF-4F24-3E05-5F76-FD93237852E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0352A19-445F-833D-CC3E-1AEF53382E49}"/>
              </a:ext>
            </a:extLst>
          </p:cNvPr>
          <p:cNvSpPr>
            <a:spLocks noGrp="1"/>
          </p:cNvSpPr>
          <p:nvPr>
            <p:ph type="title"/>
          </p:nvPr>
        </p:nvSpPr>
        <p:spPr/>
        <p:txBody>
          <a:bodyPr/>
          <a:lstStyle/>
          <a:p>
            <a:r>
              <a:rPr lang="sv-SE" dirty="0"/>
              <a:t>AVFALLSTILLSYN</a:t>
            </a:r>
          </a:p>
        </p:txBody>
      </p:sp>
      <p:sp>
        <p:nvSpPr>
          <p:cNvPr id="3" name="Platshållare för innehåll 2">
            <a:extLst>
              <a:ext uri="{FF2B5EF4-FFF2-40B4-BE49-F238E27FC236}">
                <a16:creationId xmlns:a16="http://schemas.microsoft.com/office/drawing/2014/main" id="{01E9AB0E-1CAE-291A-7041-550A8EC5DCBF}"/>
              </a:ext>
            </a:extLst>
          </p:cNvPr>
          <p:cNvSpPr>
            <a:spLocks noGrp="1"/>
          </p:cNvSpPr>
          <p:nvPr>
            <p:ph idx="1"/>
          </p:nvPr>
        </p:nvSpPr>
        <p:spPr>
          <a:xfrm>
            <a:off x="658813" y="1196975"/>
            <a:ext cx="6160509" cy="4392613"/>
          </a:xfrm>
        </p:spPr>
        <p:txBody>
          <a:bodyPr/>
          <a:lstStyle/>
          <a:p>
            <a:pPr marL="648000" indent="-648000">
              <a:buSzPct val="125000"/>
              <a:buBlip>
                <a:blip r:embed="rId3">
                  <a:extLst>
                    <a:ext uri="{96DAC541-7B7A-43D3-8B79-37D633B846F1}">
                      <asvg:svgBlip xmlns:asvg="http://schemas.microsoft.com/office/drawing/2016/SVG/main" r:embed="rId4"/>
                    </a:ext>
                  </a:extLst>
                </a:blip>
              </a:buBlip>
            </a:pPr>
            <a:r>
              <a:rPr lang="sv-SE" sz="3200" spc="-100" dirty="0"/>
              <a:t>Saknar tillstånd för att driva verksamhet</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Inspektion på plats + informerar</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Bedömning: otillåten verksamhet</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Åtalsanmälan</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Förbud mot fortsatt otillåten verksamhet</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Föreläggande om att städa upp</a:t>
            </a:r>
          </a:p>
        </p:txBody>
      </p:sp>
      <p:pic>
        <p:nvPicPr>
          <p:cNvPr id="6" name="Bildobjekt 5">
            <a:extLst>
              <a:ext uri="{FF2B5EF4-FFF2-40B4-BE49-F238E27FC236}">
                <a16:creationId xmlns:a16="http://schemas.microsoft.com/office/drawing/2014/main" id="{1A971E4D-5D9E-1CD8-C9ED-BE497330EB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7718646" y="1746053"/>
            <a:ext cx="4392613" cy="3294460"/>
          </a:xfrm>
          <a:prstGeom prst="rect">
            <a:avLst/>
          </a:prstGeom>
        </p:spPr>
      </p:pic>
    </p:spTree>
    <p:extLst>
      <p:ext uri="{BB962C8B-B14F-4D97-AF65-F5344CB8AC3E}">
        <p14:creationId xmlns:p14="http://schemas.microsoft.com/office/powerpoint/2010/main" val="3061639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8FB38-3DC3-2B09-C64B-92848FDAB93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21950AE-FF72-F2EE-8160-5E921D2B4EFF}"/>
              </a:ext>
            </a:extLst>
          </p:cNvPr>
          <p:cNvSpPr>
            <a:spLocks noGrp="1"/>
          </p:cNvSpPr>
          <p:nvPr>
            <p:ph type="title"/>
          </p:nvPr>
        </p:nvSpPr>
        <p:spPr/>
        <p:txBody>
          <a:bodyPr/>
          <a:lstStyle/>
          <a:p>
            <a:r>
              <a:rPr lang="sv-SE" dirty="0"/>
              <a:t>AVFALLSTILLSYN</a:t>
            </a:r>
          </a:p>
        </p:txBody>
      </p:sp>
      <p:sp>
        <p:nvSpPr>
          <p:cNvPr id="3" name="Platshållare för innehåll 2">
            <a:extLst>
              <a:ext uri="{FF2B5EF4-FFF2-40B4-BE49-F238E27FC236}">
                <a16:creationId xmlns:a16="http://schemas.microsoft.com/office/drawing/2014/main" id="{C79DBE16-0ABB-9CB9-EF9A-4D83008D7069}"/>
              </a:ext>
            </a:extLst>
          </p:cNvPr>
          <p:cNvSpPr>
            <a:spLocks noGrp="1"/>
          </p:cNvSpPr>
          <p:nvPr>
            <p:ph idx="1"/>
          </p:nvPr>
        </p:nvSpPr>
        <p:spPr>
          <a:xfrm>
            <a:off x="658813" y="1196975"/>
            <a:ext cx="7237387" cy="4392613"/>
          </a:xfrm>
        </p:spPr>
        <p:txBody>
          <a:bodyPr/>
          <a:lstStyle/>
          <a:p>
            <a:pPr marL="648000" indent="-648000">
              <a:buSzPct val="125000"/>
              <a:buBlip>
                <a:blip r:embed="rId3">
                  <a:extLst>
                    <a:ext uri="{96DAC541-7B7A-43D3-8B79-37D633B846F1}">
                      <asvg:svgBlip xmlns:asvg="http://schemas.microsoft.com/office/drawing/2016/SVG/main" r:embed="rId4"/>
                    </a:ext>
                  </a:extLst>
                </a:blip>
              </a:buBlip>
            </a:pPr>
            <a:r>
              <a:rPr lang="sv-SE" sz="3200" spc="-100" dirty="0"/>
              <a:t>Uppföljande inspektion</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Vägrar öppna container</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Uppföljande inspektion </a:t>
            </a:r>
            <a:br>
              <a:rPr lang="sv-SE" sz="3200" spc="-100" dirty="0"/>
            </a:br>
            <a:r>
              <a:rPr lang="sv-SE" sz="3200" spc="-100" dirty="0"/>
              <a:t>med polis och låssmed</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Tidigare låst container innehåller ihopsamlad elektronik och metallrester</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Beslut om laglig hantering av avfallet och undersökning av mark</a:t>
            </a:r>
          </a:p>
        </p:txBody>
      </p:sp>
      <p:pic>
        <p:nvPicPr>
          <p:cNvPr id="6" name="Bildobjekt 5">
            <a:extLst>
              <a:ext uri="{FF2B5EF4-FFF2-40B4-BE49-F238E27FC236}">
                <a16:creationId xmlns:a16="http://schemas.microsoft.com/office/drawing/2014/main" id="{510E8842-3C0F-5FC4-D617-48D218BAD5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7689650" y="1746051"/>
            <a:ext cx="4392613" cy="3294460"/>
          </a:xfrm>
          <a:prstGeom prst="rect">
            <a:avLst/>
          </a:prstGeom>
        </p:spPr>
      </p:pic>
    </p:spTree>
    <p:extLst>
      <p:ext uri="{BB962C8B-B14F-4D97-AF65-F5344CB8AC3E}">
        <p14:creationId xmlns:p14="http://schemas.microsoft.com/office/powerpoint/2010/main" val="3174112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72DB3-D7DC-3283-DC36-8013721A2E1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9B80B57-0D53-DAE1-4FF9-3FDC8EDA62D6}"/>
              </a:ext>
            </a:extLst>
          </p:cNvPr>
          <p:cNvSpPr>
            <a:spLocks noGrp="1"/>
          </p:cNvSpPr>
          <p:nvPr>
            <p:ph type="title"/>
          </p:nvPr>
        </p:nvSpPr>
        <p:spPr>
          <a:xfrm>
            <a:off x="1919536" y="1376848"/>
            <a:ext cx="8928992" cy="684000"/>
          </a:xfrm>
        </p:spPr>
        <p:txBody>
          <a:bodyPr/>
          <a:lstStyle/>
          <a:p>
            <a:pPr algn="ctr"/>
            <a:r>
              <a:rPr lang="sv-SE" dirty="0"/>
              <a:t>HÄLSOSKYDD</a:t>
            </a:r>
          </a:p>
        </p:txBody>
      </p:sp>
      <p:sp>
        <p:nvSpPr>
          <p:cNvPr id="5" name="Parallellogram 4">
            <a:extLst>
              <a:ext uri="{FF2B5EF4-FFF2-40B4-BE49-F238E27FC236}">
                <a16:creationId xmlns:a16="http://schemas.microsoft.com/office/drawing/2014/main" id="{205F7FD5-549C-11D1-C351-8970419E19FE}"/>
              </a:ext>
            </a:extLst>
          </p:cNvPr>
          <p:cNvSpPr/>
          <p:nvPr/>
        </p:nvSpPr>
        <p:spPr>
          <a:xfrm>
            <a:off x="1343472" y="2464124"/>
            <a:ext cx="9505056" cy="2304256"/>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180000" rIns="0" rtlCol="0" anchor="ctr"/>
          <a:lstStyle/>
          <a:p>
            <a:pPr algn="ctr">
              <a:lnSpc>
                <a:spcPts val="4800"/>
              </a:lnSpc>
            </a:pPr>
            <a:r>
              <a:rPr lang="sv-SE" sz="4800" b="1" spc="-100" dirty="0">
                <a:solidFill>
                  <a:schemeClr val="tx1"/>
                </a:solidFill>
                <a:latin typeface="Aptos" panose="020B0004020202020204" pitchFamily="34" charset="0"/>
              </a:rPr>
              <a:t>Tillsyn för en bättre hälsa</a:t>
            </a:r>
          </a:p>
        </p:txBody>
      </p:sp>
    </p:spTree>
    <p:extLst>
      <p:ext uri="{BB962C8B-B14F-4D97-AF65-F5344CB8AC3E}">
        <p14:creationId xmlns:p14="http://schemas.microsoft.com/office/powerpoint/2010/main" val="418392103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Teckensnitt, vit, typografi&#10;&#10;AI-genererat innehåll kan vara felaktigt.">
            <a:extLst>
              <a:ext uri="{FF2B5EF4-FFF2-40B4-BE49-F238E27FC236}">
                <a16:creationId xmlns:a16="http://schemas.microsoft.com/office/drawing/2014/main" id="{9E505155-0D25-43E5-0C47-D2FEDAD76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0000">
            <a:off x="6478270" y="4146606"/>
            <a:ext cx="4932115" cy="725465"/>
          </a:xfrm>
          <a:prstGeom prst="rect">
            <a:avLst/>
          </a:prstGeom>
        </p:spPr>
      </p:pic>
      <p:pic>
        <p:nvPicPr>
          <p:cNvPr id="4" name="Bildobjekt 3" descr="En bild som visar text, Teckensnitt, vit, typografi&#10;&#10;AI-genererat innehåll kan vara felaktigt.">
            <a:extLst>
              <a:ext uri="{FF2B5EF4-FFF2-40B4-BE49-F238E27FC236}">
                <a16:creationId xmlns:a16="http://schemas.microsoft.com/office/drawing/2014/main" id="{64F5E281-78D7-265B-204A-44E0A19D13F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300000">
            <a:off x="447730" y="1749381"/>
            <a:ext cx="5352635" cy="1159910"/>
          </a:xfrm>
          <a:prstGeom prst="rect">
            <a:avLst/>
          </a:prstGeom>
        </p:spPr>
      </p:pic>
      <p:pic>
        <p:nvPicPr>
          <p:cNvPr id="6" name="Bildobjekt 5" descr="En bild som visar text, Teckensnitt, vit, typografi&#10;&#10;AI-genererat innehåll kan vara felaktigt.">
            <a:extLst>
              <a:ext uri="{FF2B5EF4-FFF2-40B4-BE49-F238E27FC236}">
                <a16:creationId xmlns:a16="http://schemas.microsoft.com/office/drawing/2014/main" id="{3BA08FAD-83DD-7D23-4F91-E5435D18A0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0000">
            <a:off x="6190917" y="2302761"/>
            <a:ext cx="5349978" cy="1292612"/>
          </a:xfrm>
          <a:prstGeom prst="rect">
            <a:avLst/>
          </a:prstGeom>
        </p:spPr>
      </p:pic>
      <p:pic>
        <p:nvPicPr>
          <p:cNvPr id="7" name="Bildobjekt 6" descr="En bild som visar text, Teckensnitt, typografi, vit&#10;&#10;AI-genererat innehåll kan vara felaktigt.">
            <a:extLst>
              <a:ext uri="{FF2B5EF4-FFF2-40B4-BE49-F238E27FC236}">
                <a16:creationId xmlns:a16="http://schemas.microsoft.com/office/drawing/2014/main" id="{8C4FDC53-247A-9555-DDA3-F4917D53A1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00000">
            <a:off x="1489535" y="3319054"/>
            <a:ext cx="4442625" cy="1584278"/>
          </a:xfrm>
          <a:prstGeom prst="rect">
            <a:avLst/>
          </a:prstGeom>
        </p:spPr>
      </p:pic>
      <p:sp>
        <p:nvSpPr>
          <p:cNvPr id="12" name="Rubrik 11">
            <a:extLst>
              <a:ext uri="{FF2B5EF4-FFF2-40B4-BE49-F238E27FC236}">
                <a16:creationId xmlns:a16="http://schemas.microsoft.com/office/drawing/2014/main" id="{D7DE770B-1BD4-9EE1-2EC7-05F0A48F15B2}"/>
              </a:ext>
            </a:extLst>
          </p:cNvPr>
          <p:cNvSpPr>
            <a:spLocks noGrp="1"/>
          </p:cNvSpPr>
          <p:nvPr>
            <p:ph type="title"/>
          </p:nvPr>
        </p:nvSpPr>
        <p:spPr/>
        <p:txBody>
          <a:bodyPr/>
          <a:lstStyle/>
          <a:p>
            <a:r>
              <a:rPr lang="sv-SE" dirty="0"/>
              <a:t>BOENDETILLSYN</a:t>
            </a:r>
          </a:p>
        </p:txBody>
      </p:sp>
    </p:spTree>
    <p:extLst>
      <p:ext uri="{BB962C8B-B14F-4D97-AF65-F5344CB8AC3E}">
        <p14:creationId xmlns:p14="http://schemas.microsoft.com/office/powerpoint/2010/main" val="1420455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CDA1B-9397-C2E7-A086-304611E220F9}"/>
            </a:ext>
          </a:extLst>
        </p:cNvPr>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EB01B34A-BE97-0CFA-688A-72FABE17998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85699" y="1746250"/>
            <a:ext cx="4394200" cy="3295650"/>
          </a:xfrm>
        </p:spPr>
      </p:pic>
      <p:pic>
        <p:nvPicPr>
          <p:cNvPr id="9" name="Bildobjekt 8">
            <a:extLst>
              <a:ext uri="{FF2B5EF4-FFF2-40B4-BE49-F238E27FC236}">
                <a16:creationId xmlns:a16="http://schemas.microsoft.com/office/drawing/2014/main" id="{B59A75EC-97A5-C048-2676-DBB8F3C2CB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61378" y="1196974"/>
            <a:ext cx="3294459" cy="4392613"/>
          </a:xfrm>
          <a:prstGeom prst="rect">
            <a:avLst/>
          </a:prstGeom>
        </p:spPr>
      </p:pic>
      <p:pic>
        <p:nvPicPr>
          <p:cNvPr id="11" name="Bildobjekt 10">
            <a:extLst>
              <a:ext uri="{FF2B5EF4-FFF2-40B4-BE49-F238E27FC236}">
                <a16:creationId xmlns:a16="http://schemas.microsoft.com/office/drawing/2014/main" id="{A7304D0C-E487-C57F-A069-B0B89958A2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7678" y="1196975"/>
            <a:ext cx="3296643" cy="4392613"/>
          </a:xfrm>
          <a:prstGeom prst="rect">
            <a:avLst/>
          </a:prstGeom>
        </p:spPr>
      </p:pic>
      <p:sp>
        <p:nvSpPr>
          <p:cNvPr id="3" name="Rubrik 11">
            <a:extLst>
              <a:ext uri="{FF2B5EF4-FFF2-40B4-BE49-F238E27FC236}">
                <a16:creationId xmlns:a16="http://schemas.microsoft.com/office/drawing/2014/main" id="{99520C7C-D8E7-14B5-90ED-64F4664A1547}"/>
              </a:ext>
            </a:extLst>
          </p:cNvPr>
          <p:cNvSpPr>
            <a:spLocks noGrp="1"/>
          </p:cNvSpPr>
          <p:nvPr>
            <p:ph type="title"/>
          </p:nvPr>
        </p:nvSpPr>
        <p:spPr>
          <a:xfrm>
            <a:off x="658814" y="0"/>
            <a:ext cx="9000000" cy="684000"/>
          </a:xfrm>
        </p:spPr>
        <p:txBody>
          <a:bodyPr/>
          <a:lstStyle/>
          <a:p>
            <a:r>
              <a:rPr lang="sv-SE" dirty="0"/>
              <a:t>BOENDETILLSYN</a:t>
            </a:r>
          </a:p>
        </p:txBody>
      </p:sp>
    </p:spTree>
    <p:extLst>
      <p:ext uri="{BB962C8B-B14F-4D97-AF65-F5344CB8AC3E}">
        <p14:creationId xmlns:p14="http://schemas.microsoft.com/office/powerpoint/2010/main" val="351963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BFC40-4E5E-D8A1-941D-DA98A8516B0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EAF28D5-BFD2-AF3E-02A8-631B7604B800}"/>
              </a:ext>
            </a:extLst>
          </p:cNvPr>
          <p:cNvSpPr>
            <a:spLocks noGrp="1"/>
          </p:cNvSpPr>
          <p:nvPr>
            <p:ph type="title"/>
          </p:nvPr>
        </p:nvSpPr>
        <p:spPr/>
        <p:txBody>
          <a:bodyPr/>
          <a:lstStyle/>
          <a:p>
            <a:r>
              <a:rPr lang="sv-SE" dirty="0"/>
              <a:t>BOENDETILLSYN</a:t>
            </a:r>
          </a:p>
        </p:txBody>
      </p:sp>
      <p:sp>
        <p:nvSpPr>
          <p:cNvPr id="3" name="Platshållare för innehåll 2">
            <a:extLst>
              <a:ext uri="{FF2B5EF4-FFF2-40B4-BE49-F238E27FC236}">
                <a16:creationId xmlns:a16="http://schemas.microsoft.com/office/drawing/2014/main" id="{3A446A7B-B619-1D92-3311-A936F87D30B6}"/>
              </a:ext>
            </a:extLst>
          </p:cNvPr>
          <p:cNvSpPr>
            <a:spLocks noGrp="1"/>
          </p:cNvSpPr>
          <p:nvPr>
            <p:ph idx="1"/>
          </p:nvPr>
        </p:nvSpPr>
        <p:spPr>
          <a:xfrm>
            <a:off x="623888" y="1196975"/>
            <a:ext cx="6192192" cy="4899892"/>
          </a:xfrm>
        </p:spPr>
        <p:txBody>
          <a:bodyPr/>
          <a:lstStyle/>
          <a:p>
            <a:pPr marL="648000" indent="-648000">
              <a:buSzPct val="125000"/>
              <a:buBlip>
                <a:blip r:embed="rId3">
                  <a:extLst>
                    <a:ext uri="{96DAC541-7B7A-43D3-8B79-37D633B846F1}">
                      <asvg:svgBlip xmlns:asvg="http://schemas.microsoft.com/office/drawing/2016/SVG/main" r:embed="rId4"/>
                    </a:ext>
                  </a:extLst>
                </a:blip>
              </a:buBlip>
            </a:pPr>
            <a:r>
              <a:rPr lang="sv-SE" sz="3200" spc="-100" dirty="0"/>
              <a:t>Lång historik av problem med boendemiljön </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Beslut om tvångsförvaltning </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Förbud mot boende</a:t>
            </a:r>
          </a:p>
          <a:p>
            <a:pPr marL="648000" indent="-648000">
              <a:buSzPct val="125000"/>
              <a:buBlip>
                <a:blip r:embed="rId3">
                  <a:extLst>
                    <a:ext uri="{96DAC541-7B7A-43D3-8B79-37D633B846F1}">
                      <asvg:svgBlip xmlns:asvg="http://schemas.microsoft.com/office/drawing/2016/SVG/main" r:embed="rId4"/>
                    </a:ext>
                  </a:extLst>
                </a:blip>
              </a:buBlip>
            </a:pPr>
            <a:r>
              <a:rPr lang="sv-SE" sz="3200" spc="-100" dirty="0"/>
              <a:t>Målsättning: ”Skandalhuset” ska bli ett nyrenoverat flerfamiljshus med god boendemiljö</a:t>
            </a:r>
          </a:p>
          <a:p>
            <a:pPr marL="648000" indent="-648000">
              <a:buSzPct val="125000"/>
              <a:buBlip>
                <a:blip r:embed="rId3">
                  <a:extLst>
                    <a:ext uri="{96DAC541-7B7A-43D3-8B79-37D633B846F1}">
                      <asvg:svgBlip xmlns:asvg="http://schemas.microsoft.com/office/drawing/2016/SVG/main" r:embed="rId4"/>
                    </a:ext>
                  </a:extLst>
                </a:blip>
              </a:buBlip>
            </a:pPr>
            <a:endParaRPr lang="sv-SE" sz="3200" spc="-100" dirty="0"/>
          </a:p>
        </p:txBody>
      </p:sp>
      <p:pic>
        <p:nvPicPr>
          <p:cNvPr id="4" name="Bildobjekt 3" descr="En bild som visar inomhus&#10;&#10;AI-genererat innehåll kan vara felaktigt.">
            <a:extLst>
              <a:ext uri="{FF2B5EF4-FFF2-40B4-BE49-F238E27FC236}">
                <a16:creationId xmlns:a16="http://schemas.microsoft.com/office/drawing/2014/main" id="{65C38A96-A0A6-1F60-E68C-95C381197D1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0800000">
            <a:off x="7104112" y="834047"/>
            <a:ext cx="5087888" cy="4826977"/>
          </a:xfrm>
          <a:prstGeom prst="rect">
            <a:avLst/>
          </a:prstGeom>
        </p:spPr>
      </p:pic>
      <p:sp>
        <p:nvSpPr>
          <p:cNvPr id="5" name="textruta 4">
            <a:extLst>
              <a:ext uri="{FF2B5EF4-FFF2-40B4-BE49-F238E27FC236}">
                <a16:creationId xmlns:a16="http://schemas.microsoft.com/office/drawing/2014/main" id="{85B4F1C1-49CA-5B5A-73A8-00E7E318F3F8}"/>
              </a:ext>
            </a:extLst>
          </p:cNvPr>
          <p:cNvSpPr txBox="1"/>
          <p:nvPr/>
        </p:nvSpPr>
        <p:spPr>
          <a:xfrm>
            <a:off x="7104112" y="5220256"/>
            <a:ext cx="5087888" cy="369332"/>
          </a:xfrm>
          <a:prstGeom prst="rect">
            <a:avLst/>
          </a:prstGeom>
          <a:noFill/>
        </p:spPr>
        <p:txBody>
          <a:bodyPr wrap="square" rtlCol="0">
            <a:spAutoFit/>
          </a:bodyPr>
          <a:lstStyle/>
          <a:p>
            <a:pPr algn="ctr"/>
            <a:r>
              <a:rPr lang="sv-SE" dirty="0">
                <a:solidFill>
                  <a:schemeClr val="bg2"/>
                </a:solidFill>
                <a:latin typeface="Aptos" panose="020B0004020202020204" pitchFamily="34" charset="0"/>
              </a:rPr>
              <a:t>Mögelangripet tak i sovrum</a:t>
            </a:r>
          </a:p>
        </p:txBody>
      </p:sp>
    </p:spTree>
    <p:extLst>
      <p:ext uri="{BB962C8B-B14F-4D97-AF65-F5344CB8AC3E}">
        <p14:creationId xmlns:p14="http://schemas.microsoft.com/office/powerpoint/2010/main" val="3851878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4C64C-5DA1-70D3-CD0E-E4EBBB90FBA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C156DA-F2B7-FAB7-D778-9897E4387B21}"/>
              </a:ext>
            </a:extLst>
          </p:cNvPr>
          <p:cNvSpPr>
            <a:spLocks noGrp="1"/>
          </p:cNvSpPr>
          <p:nvPr>
            <p:ph type="title"/>
          </p:nvPr>
        </p:nvSpPr>
        <p:spPr/>
        <p:txBody>
          <a:bodyPr lIns="0" anchor="ctr" anchorCtr="0"/>
          <a:lstStyle/>
          <a:p>
            <a:r>
              <a:rPr lang="sv-SE" dirty="0"/>
              <a:t>ETT VIKTIGT FRAMTIDSYRKE</a:t>
            </a:r>
          </a:p>
        </p:txBody>
      </p:sp>
      <p:sp>
        <p:nvSpPr>
          <p:cNvPr id="3" name="Platshållare för innehåll 2">
            <a:extLst>
              <a:ext uri="{FF2B5EF4-FFF2-40B4-BE49-F238E27FC236}">
                <a16:creationId xmlns:a16="http://schemas.microsoft.com/office/drawing/2014/main" id="{F1F10DDC-13B9-4D21-E240-F2EFE20851B2}"/>
              </a:ext>
            </a:extLst>
          </p:cNvPr>
          <p:cNvSpPr>
            <a:spLocks noGrp="1"/>
          </p:cNvSpPr>
          <p:nvPr>
            <p:ph idx="1"/>
          </p:nvPr>
        </p:nvSpPr>
        <p:spPr>
          <a:xfrm>
            <a:off x="658814" y="1196975"/>
            <a:ext cx="6013250" cy="4392613"/>
          </a:xfrm>
        </p:spPr>
        <p:txBody>
          <a:bodyPr lIns="0">
            <a:normAutofit/>
          </a:bodyPr>
          <a:lstStyle/>
          <a:p>
            <a:pPr marL="648000" indent="-648000">
              <a:spcBef>
                <a:spcPts val="1800"/>
              </a:spcBef>
              <a:buClr>
                <a:schemeClr val="accent1"/>
              </a:buClr>
              <a:buSzPct val="125000"/>
              <a:buBlip>
                <a:blip r:embed="rId3">
                  <a:extLst>
                    <a:ext uri="{96DAC541-7B7A-43D3-8B79-37D633B846F1}">
                      <asvg:svgBlip xmlns:asvg="http://schemas.microsoft.com/office/drawing/2016/SVG/main" r:embed="rId4"/>
                    </a:ext>
                  </a:extLst>
                </a:blip>
              </a:buBlip>
            </a:pPr>
            <a:r>
              <a:rPr lang="sv-SE" spc="-100" dirty="0"/>
              <a:t>Stora möjligheter till jobb i hela landet</a:t>
            </a:r>
          </a:p>
          <a:p>
            <a:pPr marL="648000" indent="-648000">
              <a:spcBef>
                <a:spcPts val="1800"/>
              </a:spcBef>
              <a:buClr>
                <a:schemeClr val="accent1"/>
              </a:buClr>
              <a:buSzPct val="125000"/>
              <a:buBlip>
                <a:blip r:embed="rId3">
                  <a:extLst>
                    <a:ext uri="{96DAC541-7B7A-43D3-8B79-37D633B846F1}">
                      <asvg:svgBlip xmlns:asvg="http://schemas.microsoft.com/office/drawing/2016/SVG/main" r:embed="rId4"/>
                    </a:ext>
                  </a:extLst>
                </a:blip>
              </a:buBlip>
            </a:pPr>
            <a:r>
              <a:rPr lang="sv-SE" spc="-100" dirty="0"/>
              <a:t>Miljöutmaningar och fusk leder till ökat behov </a:t>
            </a:r>
          </a:p>
        </p:txBody>
      </p:sp>
      <p:pic>
        <p:nvPicPr>
          <p:cNvPr id="5" name="Bild 4">
            <a:extLst>
              <a:ext uri="{FF2B5EF4-FFF2-40B4-BE49-F238E27FC236}">
                <a16:creationId xmlns:a16="http://schemas.microsoft.com/office/drawing/2014/main" id="{AB800221-02A9-B073-DB7F-B8052243AC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0256" y="938212"/>
            <a:ext cx="2114550" cy="4981575"/>
          </a:xfrm>
          <a:prstGeom prst="rect">
            <a:avLst/>
          </a:prstGeom>
        </p:spPr>
      </p:pic>
    </p:spTree>
    <p:extLst>
      <p:ext uri="{BB962C8B-B14F-4D97-AF65-F5344CB8AC3E}">
        <p14:creationId xmlns:p14="http://schemas.microsoft.com/office/powerpoint/2010/main" val="3024014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C0ED-37EC-5210-1862-6F31D7F5D11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5182914-A179-7065-9A4D-78DF7F101216}"/>
              </a:ext>
            </a:extLst>
          </p:cNvPr>
          <p:cNvSpPr>
            <a:spLocks noGrp="1"/>
          </p:cNvSpPr>
          <p:nvPr>
            <p:ph type="title"/>
          </p:nvPr>
        </p:nvSpPr>
        <p:spPr>
          <a:xfrm>
            <a:off x="1919536" y="1376848"/>
            <a:ext cx="8928992" cy="684000"/>
          </a:xfrm>
        </p:spPr>
        <p:txBody>
          <a:bodyPr/>
          <a:lstStyle/>
          <a:p>
            <a:pPr algn="ctr"/>
            <a:r>
              <a:rPr lang="sv-SE" dirty="0"/>
              <a:t>LIVSMEDEL</a:t>
            </a:r>
          </a:p>
        </p:txBody>
      </p:sp>
      <p:sp>
        <p:nvSpPr>
          <p:cNvPr id="5" name="Parallellogram 4">
            <a:extLst>
              <a:ext uri="{FF2B5EF4-FFF2-40B4-BE49-F238E27FC236}">
                <a16:creationId xmlns:a16="http://schemas.microsoft.com/office/drawing/2014/main" id="{5098F051-2E33-50BB-2858-6F0402F39368}"/>
              </a:ext>
            </a:extLst>
          </p:cNvPr>
          <p:cNvSpPr/>
          <p:nvPr/>
        </p:nvSpPr>
        <p:spPr>
          <a:xfrm>
            <a:off x="1343472" y="2464124"/>
            <a:ext cx="9505056" cy="2304256"/>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180000" rIns="0" rtlCol="0" anchor="ctr"/>
          <a:lstStyle/>
          <a:p>
            <a:pPr algn="ctr">
              <a:lnSpc>
                <a:spcPts val="4800"/>
              </a:lnSpc>
            </a:pPr>
            <a:r>
              <a:rPr lang="sv-SE" sz="4800" b="1" spc="-100" dirty="0">
                <a:solidFill>
                  <a:schemeClr val="tx1"/>
                </a:solidFill>
                <a:latin typeface="Aptos" panose="020B0004020202020204" pitchFamily="34" charset="0"/>
              </a:rPr>
              <a:t>Säker mat för </a:t>
            </a:r>
            <a:br>
              <a:rPr lang="sv-SE" sz="4800" b="1" spc="-100" dirty="0">
                <a:solidFill>
                  <a:schemeClr val="tx1"/>
                </a:solidFill>
                <a:latin typeface="Aptos" panose="020B0004020202020204" pitchFamily="34" charset="0"/>
              </a:rPr>
            </a:br>
            <a:r>
              <a:rPr lang="sv-SE" sz="4800" b="1" spc="-100" dirty="0">
                <a:solidFill>
                  <a:schemeClr val="tx1"/>
                </a:solidFill>
                <a:latin typeface="Aptos" panose="020B0004020202020204" pitchFamily="34" charset="0"/>
              </a:rPr>
              <a:t>en tryggare vardag</a:t>
            </a:r>
          </a:p>
        </p:txBody>
      </p:sp>
    </p:spTree>
    <p:extLst>
      <p:ext uri="{BB962C8B-B14F-4D97-AF65-F5344CB8AC3E}">
        <p14:creationId xmlns:p14="http://schemas.microsoft.com/office/powerpoint/2010/main" val="224307284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BFC40-4E5E-D8A1-941D-DA98A8516B0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EAF28D5-BFD2-AF3E-02A8-631B7604B800}"/>
              </a:ext>
            </a:extLst>
          </p:cNvPr>
          <p:cNvSpPr>
            <a:spLocks noGrp="1"/>
          </p:cNvSpPr>
          <p:nvPr>
            <p:ph type="title"/>
          </p:nvPr>
        </p:nvSpPr>
        <p:spPr/>
        <p:txBody>
          <a:bodyPr/>
          <a:lstStyle/>
          <a:p>
            <a:r>
              <a:rPr lang="sv-SE" dirty="0"/>
              <a:t>MATFUSK</a:t>
            </a:r>
          </a:p>
        </p:txBody>
      </p:sp>
      <p:sp>
        <p:nvSpPr>
          <p:cNvPr id="3" name="Platshållare för innehåll 2">
            <a:extLst>
              <a:ext uri="{FF2B5EF4-FFF2-40B4-BE49-F238E27FC236}">
                <a16:creationId xmlns:a16="http://schemas.microsoft.com/office/drawing/2014/main" id="{3A446A7B-B619-1D92-3311-A936F87D30B6}"/>
              </a:ext>
            </a:extLst>
          </p:cNvPr>
          <p:cNvSpPr>
            <a:spLocks noGrp="1"/>
          </p:cNvSpPr>
          <p:nvPr>
            <p:ph idx="1"/>
          </p:nvPr>
        </p:nvSpPr>
        <p:spPr>
          <a:xfrm>
            <a:off x="658813" y="1196975"/>
            <a:ext cx="6448541" cy="4392613"/>
          </a:xfrm>
        </p:spPr>
        <p:txBody>
          <a:bodyPr/>
          <a:lstStyle/>
          <a:p>
            <a:pPr marL="648000" indent="-648000">
              <a:buSzPct val="125000"/>
              <a:buBlip>
                <a:blip r:embed="rId3">
                  <a:extLst>
                    <a:ext uri="{96DAC541-7B7A-43D3-8B79-37D633B846F1}">
                      <asvg:svgBlip xmlns:asvg="http://schemas.microsoft.com/office/drawing/2016/SVG/main" r:embed="rId4"/>
                    </a:ext>
                  </a:extLst>
                </a:blip>
              </a:buBlip>
            </a:pPr>
            <a:r>
              <a:rPr lang="sv-SE" spc="-100" dirty="0"/>
              <a:t>Namnskyddade livsmedel</a:t>
            </a:r>
          </a:p>
          <a:p>
            <a:pPr marL="648000" indent="-648000">
              <a:buSzPct val="125000"/>
              <a:buBlip>
                <a:blip r:embed="rId3">
                  <a:extLst>
                    <a:ext uri="{96DAC541-7B7A-43D3-8B79-37D633B846F1}">
                      <asvg:svgBlip xmlns:asvg="http://schemas.microsoft.com/office/drawing/2016/SVG/main" r:embed="rId4"/>
                    </a:ext>
                  </a:extLst>
                </a:blip>
              </a:buBlip>
            </a:pPr>
            <a:r>
              <a:rPr lang="sv-SE" spc="-100" dirty="0"/>
              <a:t>Livsmedel ska vara spårbara </a:t>
            </a:r>
          </a:p>
          <a:p>
            <a:pPr marL="648000" indent="-648000">
              <a:buSzPct val="125000"/>
              <a:buBlip>
                <a:blip r:embed="rId3">
                  <a:extLst>
                    <a:ext uri="{96DAC541-7B7A-43D3-8B79-37D633B846F1}">
                      <asvg:svgBlip xmlns:asvg="http://schemas.microsoft.com/office/drawing/2016/SVG/main" r:embed="rId4"/>
                    </a:ext>
                  </a:extLst>
                </a:blip>
              </a:buBlip>
            </a:pPr>
            <a:r>
              <a:rPr lang="sv-SE" spc="-100" dirty="0"/>
              <a:t>Kontroll av meny</a:t>
            </a:r>
            <a:br>
              <a:rPr lang="sv-SE" spc="-100" dirty="0"/>
            </a:br>
            <a:r>
              <a:rPr lang="sv-SE" spc="-100" dirty="0"/>
              <a:t>– ska inte vara vilseledande</a:t>
            </a:r>
          </a:p>
          <a:p>
            <a:pPr marL="648000" indent="-648000">
              <a:buSzPct val="125000"/>
              <a:buBlip>
                <a:blip r:embed="rId3">
                  <a:extLst>
                    <a:ext uri="{96DAC541-7B7A-43D3-8B79-37D633B846F1}">
                      <asvg:svgBlip xmlns:asvg="http://schemas.microsoft.com/office/drawing/2016/SVG/main" r:embed="rId4"/>
                    </a:ext>
                  </a:extLst>
                </a:blip>
              </a:buBlip>
            </a:pPr>
            <a:r>
              <a:rPr lang="sv-SE" spc="-100" dirty="0"/>
              <a:t>Osund konkurrens </a:t>
            </a:r>
          </a:p>
        </p:txBody>
      </p:sp>
      <p:grpSp>
        <p:nvGrpSpPr>
          <p:cNvPr id="13" name="Grupp 12">
            <a:extLst>
              <a:ext uri="{FF2B5EF4-FFF2-40B4-BE49-F238E27FC236}">
                <a16:creationId xmlns:a16="http://schemas.microsoft.com/office/drawing/2014/main" id="{A60FD3B3-0050-5890-8CC8-EB8ACC6981B0}"/>
              </a:ext>
            </a:extLst>
          </p:cNvPr>
          <p:cNvGrpSpPr/>
          <p:nvPr/>
        </p:nvGrpSpPr>
        <p:grpSpPr>
          <a:xfrm>
            <a:off x="7464152" y="1339054"/>
            <a:ext cx="5015880" cy="4179891"/>
            <a:chOff x="6551800" y="1339054"/>
            <a:chExt cx="5015880" cy="4179891"/>
          </a:xfrm>
        </p:grpSpPr>
        <p:pic>
          <p:nvPicPr>
            <p:cNvPr id="7" name="Content Placeholder 6">
              <a:extLst>
                <a:ext uri="{FF2B5EF4-FFF2-40B4-BE49-F238E27FC236}">
                  <a16:creationId xmlns:a16="http://schemas.microsoft.com/office/drawing/2014/main" id="{7BCCE30D-E173-CAA2-EE48-AAD7781EFC6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51800" y="1339054"/>
              <a:ext cx="5015880" cy="4179891"/>
            </a:xfrm>
            <a:prstGeom prst="rect">
              <a:avLst/>
            </a:prstGeom>
            <a:noFill/>
            <a:ln>
              <a:noFill/>
            </a:ln>
            <a:effectLst/>
          </p:spPr>
        </p:pic>
        <p:sp>
          <p:nvSpPr>
            <p:cNvPr id="8" name="TextBox 8">
              <a:extLst>
                <a:ext uri="{FF2B5EF4-FFF2-40B4-BE49-F238E27FC236}">
                  <a16:creationId xmlns:a16="http://schemas.microsoft.com/office/drawing/2014/main" id="{64718AF0-9E52-947B-CFCB-A190890160D0}"/>
                </a:ext>
              </a:extLst>
            </p:cNvPr>
            <p:cNvSpPr txBox="1"/>
            <p:nvPr/>
          </p:nvSpPr>
          <p:spPr>
            <a:xfrm>
              <a:off x="8464839" y="4290073"/>
              <a:ext cx="1065068" cy="259772"/>
            </a:xfrm>
            <a:prstGeom prst="rect">
              <a:avLst/>
            </a:prstGeom>
            <a:noFill/>
            <a:ln w="3810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Rectangle: Rounded Corners 11">
              <a:extLst>
                <a:ext uri="{FF2B5EF4-FFF2-40B4-BE49-F238E27FC236}">
                  <a16:creationId xmlns:a16="http://schemas.microsoft.com/office/drawing/2014/main" id="{7291D676-D115-FC76-C03F-6E30B4EBAE19}"/>
                </a:ext>
              </a:extLst>
            </p:cNvPr>
            <p:cNvSpPr/>
            <p:nvPr/>
          </p:nvSpPr>
          <p:spPr>
            <a:xfrm>
              <a:off x="8466571" y="1339054"/>
              <a:ext cx="628649" cy="204355"/>
            </a:xfrm>
            <a:prstGeom prst="round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Rounded Corners 12">
              <a:extLst>
                <a:ext uri="{FF2B5EF4-FFF2-40B4-BE49-F238E27FC236}">
                  <a16:creationId xmlns:a16="http://schemas.microsoft.com/office/drawing/2014/main" id="{B52C418A-6F60-61A3-B90C-216F4785B956}"/>
                </a:ext>
              </a:extLst>
            </p:cNvPr>
            <p:cNvSpPr/>
            <p:nvPr/>
          </p:nvSpPr>
          <p:spPr>
            <a:xfrm>
              <a:off x="8232775" y="2698530"/>
              <a:ext cx="386195" cy="143742"/>
            </a:xfrm>
            <a:prstGeom prst="round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ectangle: Rounded Corners 13">
              <a:extLst>
                <a:ext uri="{FF2B5EF4-FFF2-40B4-BE49-F238E27FC236}">
                  <a16:creationId xmlns:a16="http://schemas.microsoft.com/office/drawing/2014/main" id="{7C834480-4322-6386-18FF-AFFDBBD93C7E}"/>
                </a:ext>
              </a:extLst>
            </p:cNvPr>
            <p:cNvSpPr/>
            <p:nvPr/>
          </p:nvSpPr>
          <p:spPr>
            <a:xfrm>
              <a:off x="9600912" y="4075326"/>
              <a:ext cx="403513" cy="152401"/>
            </a:xfrm>
            <a:prstGeom prst="round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Rounded Corners 14">
              <a:extLst>
                <a:ext uri="{FF2B5EF4-FFF2-40B4-BE49-F238E27FC236}">
                  <a16:creationId xmlns:a16="http://schemas.microsoft.com/office/drawing/2014/main" id="{AE1BB1AB-6901-32F8-EB23-74972F996EBD}"/>
                </a:ext>
              </a:extLst>
            </p:cNvPr>
            <p:cNvSpPr/>
            <p:nvPr/>
          </p:nvSpPr>
          <p:spPr>
            <a:xfrm>
              <a:off x="11367366" y="3945439"/>
              <a:ext cx="195695" cy="126424"/>
            </a:xfrm>
            <a:prstGeom prst="round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3124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81094-E2D6-61CE-B54E-831C7613D63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3C86656-FC6A-2B24-B367-346A35F6B616}"/>
              </a:ext>
            </a:extLst>
          </p:cNvPr>
          <p:cNvSpPr>
            <a:spLocks noGrp="1"/>
          </p:cNvSpPr>
          <p:nvPr>
            <p:ph type="title"/>
          </p:nvPr>
        </p:nvSpPr>
        <p:spPr/>
        <p:txBody>
          <a:bodyPr/>
          <a:lstStyle/>
          <a:p>
            <a:r>
              <a:rPr lang="sv-SE" dirty="0"/>
              <a:t>MATFUSK</a:t>
            </a:r>
          </a:p>
        </p:txBody>
      </p:sp>
      <p:sp>
        <p:nvSpPr>
          <p:cNvPr id="3" name="Platshållare för innehåll 2">
            <a:extLst>
              <a:ext uri="{FF2B5EF4-FFF2-40B4-BE49-F238E27FC236}">
                <a16:creationId xmlns:a16="http://schemas.microsoft.com/office/drawing/2014/main" id="{02AD246E-3FC7-7165-59C3-298B18E92100}"/>
              </a:ext>
            </a:extLst>
          </p:cNvPr>
          <p:cNvSpPr>
            <a:spLocks noGrp="1"/>
          </p:cNvSpPr>
          <p:nvPr>
            <p:ph idx="1"/>
          </p:nvPr>
        </p:nvSpPr>
        <p:spPr>
          <a:xfrm>
            <a:off x="658813" y="1196975"/>
            <a:ext cx="3925019" cy="4392613"/>
          </a:xfrm>
        </p:spPr>
        <p:txBody>
          <a:bodyPr/>
          <a:lstStyle/>
          <a:p>
            <a:pPr marL="0" indent="0">
              <a:buSzPct val="125000"/>
              <a:buNone/>
            </a:pPr>
            <a:r>
              <a:rPr lang="sv-SE" spc="-100" dirty="0"/>
              <a:t>Följesedel som bedöms vara falsk</a:t>
            </a:r>
          </a:p>
        </p:txBody>
      </p:sp>
      <p:pic>
        <p:nvPicPr>
          <p:cNvPr id="10" name="Bildobjekt 9">
            <a:extLst>
              <a:ext uri="{FF2B5EF4-FFF2-40B4-BE49-F238E27FC236}">
                <a16:creationId xmlns:a16="http://schemas.microsoft.com/office/drawing/2014/main" id="{AF7C55CB-CD9A-6792-5E9A-D870001D1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5880" y="1435246"/>
            <a:ext cx="6884997" cy="3916069"/>
          </a:xfrm>
          <a:prstGeom prst="rect">
            <a:avLst/>
          </a:prstGeom>
        </p:spPr>
      </p:pic>
    </p:spTree>
    <p:extLst>
      <p:ext uri="{BB962C8B-B14F-4D97-AF65-F5344CB8AC3E}">
        <p14:creationId xmlns:p14="http://schemas.microsoft.com/office/powerpoint/2010/main" val="398074358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5B2B6-FA8D-D06A-1217-411C5E22DF7B}"/>
            </a:ext>
          </a:extLst>
        </p:cNvPr>
        <p:cNvGrpSpPr/>
        <p:nvPr/>
      </p:nvGrpSpPr>
      <p:grpSpPr>
        <a:xfrm>
          <a:off x="0" y="0"/>
          <a:ext cx="0" cy="0"/>
          <a:chOff x="0" y="0"/>
          <a:chExt cx="0" cy="0"/>
        </a:xfrm>
      </p:grpSpPr>
      <p:pic>
        <p:nvPicPr>
          <p:cNvPr id="5" name="Bildobjekt 4">
            <a:extLst>
              <a:ext uri="{FF2B5EF4-FFF2-40B4-BE49-F238E27FC236}">
                <a16:creationId xmlns:a16="http://schemas.microsoft.com/office/drawing/2014/main" id="{0F9E7D65-67F1-11A5-02D8-5C4BABE14E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Parallellogram 5">
            <a:extLst>
              <a:ext uri="{FF2B5EF4-FFF2-40B4-BE49-F238E27FC236}">
                <a16:creationId xmlns:a16="http://schemas.microsoft.com/office/drawing/2014/main" id="{0E652BCB-EDB2-EFA9-49DB-CE8E249740ED}"/>
              </a:ext>
            </a:extLst>
          </p:cNvPr>
          <p:cNvSpPr/>
          <p:nvPr/>
        </p:nvSpPr>
        <p:spPr>
          <a:xfrm>
            <a:off x="695401" y="4653136"/>
            <a:ext cx="10872712" cy="1538304"/>
          </a:xfrm>
          <a:prstGeom prst="parallelogram">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80000" rIns="0" rtlCol="0" anchor="ctr"/>
          <a:lstStyle/>
          <a:p>
            <a:pPr algn="ctr">
              <a:lnSpc>
                <a:spcPts val="4800"/>
              </a:lnSpc>
            </a:pPr>
            <a:r>
              <a:rPr lang="sv-SE" sz="4800" b="1" spc="100" dirty="0">
                <a:solidFill>
                  <a:schemeClr val="accent1"/>
                </a:solidFill>
                <a:latin typeface="Aptos" panose="020B0004020202020204" pitchFamily="34" charset="0"/>
              </a:rPr>
              <a:t>BLI MILJÖINSPEKTÖR</a:t>
            </a:r>
            <a:br>
              <a:rPr lang="sv-SE" sz="4800" b="1" spc="100" dirty="0">
                <a:solidFill>
                  <a:schemeClr val="accent1"/>
                </a:solidFill>
                <a:latin typeface="Aptos" panose="020B0004020202020204" pitchFamily="34" charset="0"/>
              </a:rPr>
            </a:br>
            <a:r>
              <a:rPr lang="sv-SE" sz="4800" b="1" spc="100" dirty="0">
                <a:solidFill>
                  <a:schemeClr val="accent1"/>
                </a:solidFill>
                <a:latin typeface="Aptos" panose="020B0004020202020204" pitchFamily="34" charset="0"/>
              </a:rPr>
              <a:t>– ETT VIKTIGT FRAMTIDSYRKE</a:t>
            </a:r>
          </a:p>
        </p:txBody>
      </p:sp>
    </p:spTree>
    <p:extLst>
      <p:ext uri="{BB962C8B-B14F-4D97-AF65-F5344CB8AC3E}">
        <p14:creationId xmlns:p14="http://schemas.microsoft.com/office/powerpoint/2010/main" val="31871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CE254-2D9C-32E1-EB04-E2E4BEED24BE}"/>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50ADEBE0-48DF-373B-C72E-EA13DC4D14C0}"/>
              </a:ext>
            </a:extLst>
          </p:cNvPr>
          <p:cNvSpPr txBox="1"/>
          <p:nvPr/>
        </p:nvSpPr>
        <p:spPr>
          <a:xfrm>
            <a:off x="623888" y="1196975"/>
            <a:ext cx="9072512" cy="2123658"/>
          </a:xfrm>
          <a:prstGeom prst="rect">
            <a:avLst/>
          </a:prstGeom>
          <a:noFill/>
        </p:spPr>
        <p:txBody>
          <a:bodyPr wrap="square" rtlCol="0">
            <a:spAutoFit/>
          </a:bodyPr>
          <a:lstStyle/>
          <a:p>
            <a:r>
              <a:rPr lang="sv-SE" sz="2400" b="1" dirty="0">
                <a:solidFill>
                  <a:schemeClr val="bg1"/>
                </a:solidFill>
                <a:latin typeface="Aptos" panose="020B0004020202020204" pitchFamily="34" charset="0"/>
              </a:rPr>
              <a:t>Foto</a:t>
            </a:r>
            <a:endParaRPr lang="sv-SE" b="1" dirty="0">
              <a:solidFill>
                <a:schemeClr val="bg1"/>
              </a:solidFill>
              <a:latin typeface="Aptos" panose="020B0004020202020204" pitchFamily="34" charset="0"/>
            </a:endParaRPr>
          </a:p>
          <a:p>
            <a:r>
              <a:rPr lang="sv-SE" dirty="0">
                <a:solidFill>
                  <a:schemeClr val="bg1"/>
                </a:solidFill>
                <a:latin typeface="Aptos" panose="020B0004020202020204" pitchFamily="34" charset="0"/>
              </a:rPr>
              <a:t>Sidan 1: Karin Ladberg</a:t>
            </a:r>
          </a:p>
          <a:p>
            <a:r>
              <a:rPr lang="sv-SE" dirty="0">
                <a:solidFill>
                  <a:schemeClr val="bg1"/>
                </a:solidFill>
                <a:latin typeface="Aptos" panose="020B0004020202020204" pitchFamily="34" charset="0"/>
              </a:rPr>
              <a:t>Sidan 8: okänd, </a:t>
            </a:r>
            <a:r>
              <a:rPr lang="sv-SE" dirty="0" err="1">
                <a:solidFill>
                  <a:schemeClr val="bg1"/>
                </a:solidFill>
                <a:latin typeface="Aptos" panose="020B0004020202020204" pitchFamily="34" charset="0"/>
              </a:rPr>
              <a:t>Pavlo</a:t>
            </a:r>
            <a:r>
              <a:rPr lang="sv-SE" dirty="0">
                <a:solidFill>
                  <a:schemeClr val="bg1"/>
                </a:solidFill>
                <a:latin typeface="Aptos" panose="020B0004020202020204" pitchFamily="34" charset="0"/>
              </a:rPr>
              <a:t> </a:t>
            </a:r>
            <a:r>
              <a:rPr lang="sv-SE" dirty="0" err="1">
                <a:solidFill>
                  <a:schemeClr val="bg1"/>
                </a:solidFill>
                <a:latin typeface="Aptos" panose="020B0004020202020204" pitchFamily="34" charset="0"/>
              </a:rPr>
              <a:t>Vakhrushev</a:t>
            </a:r>
            <a:r>
              <a:rPr lang="sv-SE" dirty="0">
                <a:solidFill>
                  <a:schemeClr val="bg1"/>
                </a:solidFill>
                <a:latin typeface="Aptos" panose="020B0004020202020204" pitchFamily="34" charset="0"/>
              </a:rPr>
              <a:t>/</a:t>
            </a:r>
            <a:r>
              <a:rPr lang="sv-SE" dirty="0" err="1">
                <a:solidFill>
                  <a:schemeClr val="bg1"/>
                </a:solidFill>
                <a:latin typeface="Aptos" panose="020B0004020202020204" pitchFamily="34" charset="0"/>
              </a:rPr>
              <a:t>Mostphotos</a:t>
            </a:r>
            <a:r>
              <a:rPr lang="sv-SE" dirty="0">
                <a:solidFill>
                  <a:schemeClr val="bg1"/>
                </a:solidFill>
                <a:latin typeface="Aptos" panose="020B0004020202020204" pitchFamily="34" charset="0"/>
              </a:rPr>
              <a:t>, Susanne </a:t>
            </a:r>
            <a:r>
              <a:rPr lang="sv-SE" dirty="0" err="1">
                <a:solidFill>
                  <a:schemeClr val="bg1"/>
                </a:solidFill>
                <a:latin typeface="Aptos" panose="020B0004020202020204" pitchFamily="34" charset="0"/>
              </a:rPr>
              <a:t>Walström</a:t>
            </a:r>
            <a:r>
              <a:rPr lang="sv-SE" dirty="0">
                <a:solidFill>
                  <a:schemeClr val="bg1"/>
                </a:solidFill>
                <a:latin typeface="Aptos" panose="020B0004020202020204" pitchFamily="34" charset="0"/>
              </a:rPr>
              <a:t>/</a:t>
            </a:r>
            <a:r>
              <a:rPr lang="sv-SE" dirty="0" err="1">
                <a:solidFill>
                  <a:schemeClr val="bg1"/>
                </a:solidFill>
                <a:latin typeface="Aptos" panose="020B0004020202020204" pitchFamily="34" charset="0"/>
              </a:rPr>
              <a:t>Scandinav</a:t>
            </a:r>
            <a:endParaRPr lang="sv-SE" dirty="0">
              <a:solidFill>
                <a:schemeClr val="bg1"/>
              </a:solidFill>
              <a:latin typeface="Aptos" panose="020B0004020202020204" pitchFamily="34" charset="0"/>
            </a:endParaRPr>
          </a:p>
          <a:p>
            <a:r>
              <a:rPr lang="sv-SE" dirty="0">
                <a:solidFill>
                  <a:schemeClr val="bg1"/>
                </a:solidFill>
                <a:latin typeface="Aptos" panose="020B0004020202020204" pitchFamily="34" charset="0"/>
              </a:rPr>
              <a:t>Sidan 14–15: Jonatan Nilsson</a:t>
            </a:r>
          </a:p>
          <a:p>
            <a:r>
              <a:rPr lang="sv-SE" dirty="0">
                <a:solidFill>
                  <a:schemeClr val="bg1"/>
                </a:solidFill>
                <a:latin typeface="Aptos" panose="020B0004020202020204" pitchFamily="34" charset="0"/>
              </a:rPr>
              <a:t>Sidan 18–20: Julia Frick</a:t>
            </a:r>
          </a:p>
          <a:p>
            <a:r>
              <a:rPr lang="sv-SE" dirty="0">
                <a:solidFill>
                  <a:schemeClr val="bg1"/>
                </a:solidFill>
                <a:latin typeface="Aptos" panose="020B0004020202020204" pitchFamily="34" charset="0"/>
              </a:rPr>
              <a:t>Sidan 24: Anders Rudäng</a:t>
            </a:r>
          </a:p>
          <a:p>
            <a:endParaRPr lang="sv-SE" dirty="0">
              <a:solidFill>
                <a:schemeClr val="bg1"/>
              </a:solidFill>
              <a:latin typeface="Aptos" panose="020B0004020202020204" pitchFamily="34" charset="0"/>
            </a:endParaRPr>
          </a:p>
        </p:txBody>
      </p:sp>
    </p:spTree>
    <p:extLst>
      <p:ext uri="{BB962C8B-B14F-4D97-AF65-F5344CB8AC3E}">
        <p14:creationId xmlns:p14="http://schemas.microsoft.com/office/powerpoint/2010/main" val="206265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1CD74-186E-625A-AD99-07B4523D83C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57CD3CB-D09B-1104-CC5D-DB8746B0543C}"/>
              </a:ext>
            </a:extLst>
          </p:cNvPr>
          <p:cNvSpPr>
            <a:spLocks noGrp="1"/>
          </p:cNvSpPr>
          <p:nvPr>
            <p:ph type="title"/>
          </p:nvPr>
        </p:nvSpPr>
        <p:spPr/>
        <p:txBody>
          <a:bodyPr/>
          <a:lstStyle/>
          <a:p>
            <a:r>
              <a:rPr lang="sv-SE" dirty="0"/>
              <a:t>HUR ÄR EN INSPEKTÖR?</a:t>
            </a:r>
          </a:p>
        </p:txBody>
      </p:sp>
      <p:grpSp>
        <p:nvGrpSpPr>
          <p:cNvPr id="11" name="Grupp 10">
            <a:extLst>
              <a:ext uri="{FF2B5EF4-FFF2-40B4-BE49-F238E27FC236}">
                <a16:creationId xmlns:a16="http://schemas.microsoft.com/office/drawing/2014/main" id="{EEAA0D9E-791D-D4AF-8BF3-4CE7911C9E39}"/>
              </a:ext>
            </a:extLst>
          </p:cNvPr>
          <p:cNvGrpSpPr/>
          <p:nvPr/>
        </p:nvGrpSpPr>
        <p:grpSpPr>
          <a:xfrm>
            <a:off x="3431823" y="1412776"/>
            <a:ext cx="5328353" cy="900000"/>
            <a:chOff x="3431823" y="1412776"/>
            <a:chExt cx="5328353" cy="900000"/>
          </a:xfrm>
        </p:grpSpPr>
        <p:sp>
          <p:nvSpPr>
            <p:cNvPr id="4" name="Parallellogram 3">
              <a:extLst>
                <a:ext uri="{FF2B5EF4-FFF2-40B4-BE49-F238E27FC236}">
                  <a16:creationId xmlns:a16="http://schemas.microsoft.com/office/drawing/2014/main" id="{576B84EF-490C-A442-A299-D33BA0F7F50D}"/>
                </a:ext>
              </a:extLst>
            </p:cNvPr>
            <p:cNvSpPr/>
            <p:nvPr/>
          </p:nvSpPr>
          <p:spPr>
            <a:xfrm>
              <a:off x="3431823" y="1412776"/>
              <a:ext cx="5328353" cy="900000"/>
            </a:xfrm>
            <a:prstGeom prst="parallelogram">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rIns="0" rtlCol="0" anchor="ctr"/>
            <a:lstStyle/>
            <a:p>
              <a:pPr algn="ctr"/>
              <a:r>
                <a:rPr lang="sv-SE" sz="4400" b="1" spc="-150" dirty="0">
                  <a:solidFill>
                    <a:schemeClr val="tx1"/>
                  </a:solidFill>
                  <a:latin typeface="Aptos" panose="020B0004020202020204" pitchFamily="34" charset="0"/>
                </a:rPr>
                <a:t>Kommunikativ</a:t>
              </a:r>
            </a:p>
          </p:txBody>
        </p:sp>
        <p:pic>
          <p:nvPicPr>
            <p:cNvPr id="10" name="Bild 9">
              <a:extLst>
                <a:ext uri="{FF2B5EF4-FFF2-40B4-BE49-F238E27FC236}">
                  <a16:creationId xmlns:a16="http://schemas.microsoft.com/office/drawing/2014/main" id="{4522CCD8-FD3A-0F1A-35A3-5C178AD717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7768" y="1556792"/>
              <a:ext cx="533400" cy="533400"/>
            </a:xfrm>
            <a:prstGeom prst="rect">
              <a:avLst/>
            </a:prstGeom>
          </p:spPr>
        </p:pic>
      </p:grpSp>
      <p:grpSp>
        <p:nvGrpSpPr>
          <p:cNvPr id="15" name="Grupp 14">
            <a:extLst>
              <a:ext uri="{FF2B5EF4-FFF2-40B4-BE49-F238E27FC236}">
                <a16:creationId xmlns:a16="http://schemas.microsoft.com/office/drawing/2014/main" id="{7065BE11-A484-A238-677B-EF69EE0C6E9C}"/>
              </a:ext>
            </a:extLst>
          </p:cNvPr>
          <p:cNvGrpSpPr/>
          <p:nvPr/>
        </p:nvGrpSpPr>
        <p:grpSpPr>
          <a:xfrm>
            <a:off x="3431822" y="4207669"/>
            <a:ext cx="5328353" cy="900000"/>
            <a:chOff x="3431822" y="4207669"/>
            <a:chExt cx="5328353" cy="900000"/>
          </a:xfrm>
        </p:grpSpPr>
        <p:sp>
          <p:nvSpPr>
            <p:cNvPr id="6" name="Parallellogram 5">
              <a:extLst>
                <a:ext uri="{FF2B5EF4-FFF2-40B4-BE49-F238E27FC236}">
                  <a16:creationId xmlns:a16="http://schemas.microsoft.com/office/drawing/2014/main" id="{137DD080-ADE7-90A3-F1A9-2FBA55C6EADD}"/>
                </a:ext>
              </a:extLst>
            </p:cNvPr>
            <p:cNvSpPr/>
            <p:nvPr/>
          </p:nvSpPr>
          <p:spPr>
            <a:xfrm>
              <a:off x="3431822" y="4207669"/>
              <a:ext cx="5328353" cy="900000"/>
            </a:xfrm>
            <a:prstGeom prst="parallelogram">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rIns="0" rtlCol="0" anchor="ctr"/>
            <a:lstStyle/>
            <a:p>
              <a:pPr algn="ctr"/>
              <a:r>
                <a:rPr lang="sv-SE" sz="4400" b="1" spc="-150" dirty="0">
                  <a:solidFill>
                    <a:schemeClr val="tx1"/>
                  </a:solidFill>
                  <a:latin typeface="Aptos" panose="020B0004020202020204" pitchFamily="34" charset="0"/>
                </a:rPr>
                <a:t>Trygg</a:t>
              </a:r>
            </a:p>
          </p:txBody>
        </p:sp>
        <p:pic>
          <p:nvPicPr>
            <p:cNvPr id="12" name="Bild 11">
              <a:extLst>
                <a:ext uri="{FF2B5EF4-FFF2-40B4-BE49-F238E27FC236}">
                  <a16:creationId xmlns:a16="http://schemas.microsoft.com/office/drawing/2014/main" id="{E9F4AD7F-1DE8-1404-A49B-93F13CD6CA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7888" y="4390969"/>
              <a:ext cx="533400" cy="533400"/>
            </a:xfrm>
            <a:prstGeom prst="rect">
              <a:avLst/>
            </a:prstGeom>
          </p:spPr>
        </p:pic>
      </p:grpSp>
      <p:grpSp>
        <p:nvGrpSpPr>
          <p:cNvPr id="13" name="Grupp 12">
            <a:extLst>
              <a:ext uri="{FF2B5EF4-FFF2-40B4-BE49-F238E27FC236}">
                <a16:creationId xmlns:a16="http://schemas.microsoft.com/office/drawing/2014/main" id="{0AED5B47-1AF4-A0D1-4413-87E75CE039E5}"/>
              </a:ext>
            </a:extLst>
          </p:cNvPr>
          <p:cNvGrpSpPr/>
          <p:nvPr/>
        </p:nvGrpSpPr>
        <p:grpSpPr>
          <a:xfrm>
            <a:off x="3431823" y="2825751"/>
            <a:ext cx="5328353" cy="900000"/>
            <a:chOff x="3431823" y="2825751"/>
            <a:chExt cx="5328353" cy="900000"/>
          </a:xfrm>
        </p:grpSpPr>
        <p:sp>
          <p:nvSpPr>
            <p:cNvPr id="5" name="Parallellogram 4">
              <a:extLst>
                <a:ext uri="{FF2B5EF4-FFF2-40B4-BE49-F238E27FC236}">
                  <a16:creationId xmlns:a16="http://schemas.microsoft.com/office/drawing/2014/main" id="{9FB370AB-7290-D946-4098-7D357B116529}"/>
                </a:ext>
              </a:extLst>
            </p:cNvPr>
            <p:cNvSpPr/>
            <p:nvPr/>
          </p:nvSpPr>
          <p:spPr>
            <a:xfrm>
              <a:off x="3431823" y="2825751"/>
              <a:ext cx="5328353" cy="900000"/>
            </a:xfrm>
            <a:prstGeom prst="parallelogram">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rIns="0" rtlCol="0" anchor="ctr"/>
            <a:lstStyle/>
            <a:p>
              <a:pPr algn="ctr"/>
              <a:r>
                <a:rPr lang="sv-SE" sz="4400" b="1" spc="-150" dirty="0">
                  <a:solidFill>
                    <a:schemeClr val="tx1"/>
                  </a:solidFill>
                  <a:latin typeface="Aptos" panose="020B0004020202020204" pitchFamily="34" charset="0"/>
                </a:rPr>
                <a:t>Analytisk</a:t>
              </a:r>
            </a:p>
          </p:txBody>
        </p:sp>
        <p:pic>
          <p:nvPicPr>
            <p:cNvPr id="14" name="Bild 13">
              <a:extLst>
                <a:ext uri="{FF2B5EF4-FFF2-40B4-BE49-F238E27FC236}">
                  <a16:creationId xmlns:a16="http://schemas.microsoft.com/office/drawing/2014/main" id="{B572485A-CF25-68CF-4262-18C15AB6C8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5414" y="3009051"/>
              <a:ext cx="533400" cy="533400"/>
            </a:xfrm>
            <a:prstGeom prst="rect">
              <a:avLst/>
            </a:prstGeom>
          </p:spPr>
        </p:pic>
      </p:grpSp>
    </p:spTree>
    <p:extLst>
      <p:ext uri="{BB962C8B-B14F-4D97-AF65-F5344CB8AC3E}">
        <p14:creationId xmlns:p14="http://schemas.microsoft.com/office/powerpoint/2010/main" val="3059456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ED4D32-FD36-33BB-D16A-1406CDFB17FF}"/>
              </a:ext>
            </a:extLst>
          </p:cNvPr>
          <p:cNvSpPr>
            <a:spLocks noGrp="1"/>
          </p:cNvSpPr>
          <p:nvPr>
            <p:ph type="title"/>
          </p:nvPr>
        </p:nvSpPr>
        <p:spPr/>
        <p:txBody>
          <a:bodyPr/>
          <a:lstStyle/>
          <a:p>
            <a:r>
              <a:rPr lang="sv-SE" dirty="0"/>
              <a:t>FÖR DIG SOM VILL BYTA BANA</a:t>
            </a:r>
          </a:p>
        </p:txBody>
      </p:sp>
      <p:sp>
        <p:nvSpPr>
          <p:cNvPr id="3" name="Platshållare för innehåll 2">
            <a:extLst>
              <a:ext uri="{FF2B5EF4-FFF2-40B4-BE49-F238E27FC236}">
                <a16:creationId xmlns:a16="http://schemas.microsoft.com/office/drawing/2014/main" id="{BFAF2730-D952-2409-0E54-03184B86725A}"/>
              </a:ext>
            </a:extLst>
          </p:cNvPr>
          <p:cNvSpPr>
            <a:spLocks noGrp="1"/>
          </p:cNvSpPr>
          <p:nvPr>
            <p:ph idx="1"/>
          </p:nvPr>
        </p:nvSpPr>
        <p:spPr/>
        <p:txBody>
          <a:bodyPr>
            <a:normAutofit/>
          </a:bodyPr>
          <a:lstStyle/>
          <a:p>
            <a:pPr marL="648000" indent="-648000">
              <a:spcBef>
                <a:spcPts val="1800"/>
              </a:spcBef>
              <a:buSzPct val="150000"/>
              <a:buBlip>
                <a:blip r:embed="rId3">
                  <a:extLst>
                    <a:ext uri="{96DAC541-7B7A-43D3-8B79-37D633B846F1}">
                      <asvg:svgBlip xmlns:asvg="http://schemas.microsoft.com/office/drawing/2016/SVG/main" r:embed="rId4"/>
                    </a:ext>
                  </a:extLst>
                </a:blip>
              </a:buBlip>
            </a:pPr>
            <a:r>
              <a:rPr lang="sv-SE" spc="-100" dirty="0"/>
              <a:t>Ett framtidsyrke med stor samhällsnytta</a:t>
            </a:r>
          </a:p>
          <a:p>
            <a:pPr marL="648000" indent="-648000">
              <a:spcBef>
                <a:spcPts val="1800"/>
              </a:spcBef>
              <a:buSzPct val="150000"/>
              <a:buBlip>
                <a:blip r:embed="rId3">
                  <a:extLst>
                    <a:ext uri="{96DAC541-7B7A-43D3-8B79-37D633B846F1}">
                      <asvg:svgBlip xmlns:asvg="http://schemas.microsoft.com/office/drawing/2016/SVG/main" r:embed="rId4"/>
                    </a:ext>
                  </a:extLst>
                </a:blip>
              </a:buBlip>
            </a:pPr>
            <a:r>
              <a:rPr lang="sv-SE" spc="-100" dirty="0"/>
              <a:t>Perfekt för dig som vill yrkesväxla</a:t>
            </a:r>
          </a:p>
          <a:p>
            <a:pPr marL="648000" indent="-648000">
              <a:spcBef>
                <a:spcPts val="1800"/>
              </a:spcBef>
              <a:buSzPct val="150000"/>
              <a:buBlip>
                <a:blip r:embed="rId3">
                  <a:extLst>
                    <a:ext uri="{96DAC541-7B7A-43D3-8B79-37D633B846F1}">
                      <asvg:svgBlip xmlns:asvg="http://schemas.microsoft.com/office/drawing/2016/SVG/main" r:embed="rId4"/>
                    </a:ext>
                  </a:extLst>
                </a:blip>
              </a:buBlip>
            </a:pPr>
            <a:r>
              <a:rPr lang="sv-SE" spc="-100" dirty="0"/>
              <a:t>Varierande och utvecklande arbetsdagar</a:t>
            </a:r>
          </a:p>
          <a:p>
            <a:pPr marL="648000" indent="-648000">
              <a:spcBef>
                <a:spcPts val="1800"/>
              </a:spcBef>
              <a:buSzPct val="150000"/>
              <a:buBlip>
                <a:blip r:embed="rId3">
                  <a:extLst>
                    <a:ext uri="{96DAC541-7B7A-43D3-8B79-37D633B846F1}">
                      <asvg:svgBlip xmlns:asvg="http://schemas.microsoft.com/office/drawing/2016/SVG/main" r:embed="rId4"/>
                    </a:ext>
                  </a:extLst>
                </a:blip>
              </a:buBlip>
            </a:pPr>
            <a:r>
              <a:rPr lang="sv-SE" spc="-100" dirty="0"/>
              <a:t>Möjlighet till vidareutbildning</a:t>
            </a:r>
          </a:p>
        </p:txBody>
      </p:sp>
    </p:spTree>
    <p:extLst>
      <p:ext uri="{BB962C8B-B14F-4D97-AF65-F5344CB8AC3E}">
        <p14:creationId xmlns:p14="http://schemas.microsoft.com/office/powerpoint/2010/main" val="4135310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4F71-83F2-D280-6EF3-4B65818883A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9C094F2-EA6B-ACC7-EC50-95A5054D686A}"/>
              </a:ext>
            </a:extLst>
          </p:cNvPr>
          <p:cNvSpPr>
            <a:spLocks noGrp="1"/>
          </p:cNvSpPr>
          <p:nvPr>
            <p:ph type="title"/>
          </p:nvPr>
        </p:nvSpPr>
        <p:spPr/>
        <p:txBody>
          <a:bodyPr/>
          <a:lstStyle/>
          <a:p>
            <a:r>
              <a:rPr lang="sv-SE" dirty="0"/>
              <a:t>LÖNELÄGET (2025)</a:t>
            </a:r>
          </a:p>
        </p:txBody>
      </p:sp>
      <p:grpSp>
        <p:nvGrpSpPr>
          <p:cNvPr id="14" name="Grupp 13">
            <a:extLst>
              <a:ext uri="{FF2B5EF4-FFF2-40B4-BE49-F238E27FC236}">
                <a16:creationId xmlns:a16="http://schemas.microsoft.com/office/drawing/2014/main" id="{72954B17-47ED-B837-2B8F-17E08E741E82}"/>
              </a:ext>
            </a:extLst>
          </p:cNvPr>
          <p:cNvGrpSpPr/>
          <p:nvPr/>
        </p:nvGrpSpPr>
        <p:grpSpPr>
          <a:xfrm>
            <a:off x="2585609" y="1652178"/>
            <a:ext cx="6588733" cy="1776822"/>
            <a:chOff x="2585609" y="1652178"/>
            <a:chExt cx="6588733" cy="1776822"/>
          </a:xfrm>
        </p:grpSpPr>
        <p:sp>
          <p:nvSpPr>
            <p:cNvPr id="13" name="Parallellogram 12">
              <a:extLst>
                <a:ext uri="{FF2B5EF4-FFF2-40B4-BE49-F238E27FC236}">
                  <a16:creationId xmlns:a16="http://schemas.microsoft.com/office/drawing/2014/main" id="{B9C0BE71-A0F6-99D0-0B15-5AD4276A0017}"/>
                </a:ext>
              </a:extLst>
            </p:cNvPr>
            <p:cNvSpPr/>
            <p:nvPr/>
          </p:nvSpPr>
          <p:spPr>
            <a:xfrm>
              <a:off x="2585610" y="2264309"/>
              <a:ext cx="6588732" cy="1152872"/>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sv-SE" sz="4400" b="1" spc="-100" dirty="0">
                <a:solidFill>
                  <a:schemeClr val="tx1"/>
                </a:solidFill>
                <a:latin typeface="Aptos" panose="020B0004020202020204" pitchFamily="34" charset="0"/>
              </a:endParaRPr>
            </a:p>
          </p:txBody>
        </p:sp>
        <p:sp>
          <p:nvSpPr>
            <p:cNvPr id="6" name="Platshållare för innehåll 2">
              <a:extLst>
                <a:ext uri="{FF2B5EF4-FFF2-40B4-BE49-F238E27FC236}">
                  <a16:creationId xmlns:a16="http://schemas.microsoft.com/office/drawing/2014/main" id="{ECF6D074-1ED5-BECF-85A9-20DF8C78B0FD}"/>
                </a:ext>
              </a:extLst>
            </p:cNvPr>
            <p:cNvSpPr txBox="1">
              <a:spLocks/>
            </p:cNvSpPr>
            <p:nvPr/>
          </p:nvSpPr>
          <p:spPr>
            <a:xfrm>
              <a:off x="2585609" y="1652178"/>
              <a:ext cx="6588733" cy="612131"/>
            </a:xfrm>
            <a:prstGeom prst="rect">
              <a:avLst/>
            </a:prstGeom>
          </p:spPr>
          <p:txBody>
            <a:bodyPr vert="horz" lIns="0" tIns="45720" rIns="91440" bIns="45720" rtlCol="0">
              <a:noAutofit/>
            </a:bodyPr>
            <a:lstStyle>
              <a:lvl1pPr marL="288000" indent="-288000" algn="l" defTabSz="914400" rtl="0" eaLnBrk="1" latinLnBrk="0" hangingPunct="1">
                <a:lnSpc>
                  <a:spcPct val="90000"/>
                </a:lnSpc>
                <a:spcBef>
                  <a:spcPts val="1200"/>
                </a:spcBef>
                <a:buFont typeface="Arial" panose="020B0604020202020204" pitchFamily="34" charset="0"/>
                <a:buChar char="•"/>
                <a:defRPr sz="400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3600" kern="1200">
                  <a:solidFill>
                    <a:schemeClr val="bg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sz="3200" kern="1200">
                  <a:solidFill>
                    <a:schemeClr val="bg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sz="2800" kern="1200">
                  <a:solidFill>
                    <a:schemeClr val="bg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sz="280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dirty="0"/>
                <a:t>Medellön</a:t>
              </a:r>
            </a:p>
          </p:txBody>
        </p:sp>
        <p:sp>
          <p:nvSpPr>
            <p:cNvPr id="7" name="Platshållare för innehåll 2">
              <a:extLst>
                <a:ext uri="{FF2B5EF4-FFF2-40B4-BE49-F238E27FC236}">
                  <a16:creationId xmlns:a16="http://schemas.microsoft.com/office/drawing/2014/main" id="{C6FDAB49-19AC-187C-CC9A-A987EA7B9515}"/>
                </a:ext>
              </a:extLst>
            </p:cNvPr>
            <p:cNvSpPr txBox="1">
              <a:spLocks/>
            </p:cNvSpPr>
            <p:nvPr/>
          </p:nvSpPr>
          <p:spPr>
            <a:xfrm>
              <a:off x="8256240" y="2624349"/>
              <a:ext cx="540060" cy="648071"/>
            </a:xfrm>
            <a:prstGeom prst="rect">
              <a:avLst/>
            </a:prstGeom>
          </p:spPr>
          <p:txBody>
            <a:bodyPr vert="horz" lIns="0" tIns="45720" rIns="91440" bIns="45720" rtlCol="0">
              <a:noAutofit/>
            </a:bodyPr>
            <a:lstStyle>
              <a:lvl1pPr marL="288000" indent="-288000" algn="l" defTabSz="914400" rtl="0" eaLnBrk="1" latinLnBrk="0" hangingPunct="1">
                <a:lnSpc>
                  <a:spcPct val="90000"/>
                </a:lnSpc>
                <a:spcBef>
                  <a:spcPts val="1200"/>
                </a:spcBef>
                <a:buFont typeface="Arial" panose="020B0604020202020204" pitchFamily="34" charset="0"/>
                <a:buChar char="•"/>
                <a:defRPr sz="400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3600" kern="1200">
                  <a:solidFill>
                    <a:schemeClr val="bg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sz="3200" kern="1200">
                  <a:solidFill>
                    <a:schemeClr val="bg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sz="2800" kern="1200">
                  <a:solidFill>
                    <a:schemeClr val="bg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sz="280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sv-SE" sz="1600" b="1" dirty="0">
                  <a:solidFill>
                    <a:schemeClr val="tx1"/>
                  </a:solidFill>
                </a:rPr>
                <a:t>kr/</a:t>
              </a:r>
            </a:p>
            <a:p>
              <a:pPr marL="0" indent="0">
                <a:lnSpc>
                  <a:spcPct val="100000"/>
                </a:lnSpc>
                <a:spcBef>
                  <a:spcPts val="0"/>
                </a:spcBef>
                <a:buNone/>
              </a:pPr>
              <a:r>
                <a:rPr lang="sv-SE" sz="1600" b="1" dirty="0">
                  <a:solidFill>
                    <a:schemeClr val="tx1"/>
                  </a:solidFill>
                </a:rPr>
                <a:t>mån</a:t>
              </a:r>
            </a:p>
          </p:txBody>
        </p:sp>
        <p:sp>
          <p:nvSpPr>
            <p:cNvPr id="8" name="textruta 7">
              <a:extLst>
                <a:ext uri="{FF2B5EF4-FFF2-40B4-BE49-F238E27FC236}">
                  <a16:creationId xmlns:a16="http://schemas.microsoft.com/office/drawing/2014/main" id="{FB1A9585-01F0-ACDE-E191-762594755779}"/>
                </a:ext>
              </a:extLst>
            </p:cNvPr>
            <p:cNvSpPr txBox="1"/>
            <p:nvPr/>
          </p:nvSpPr>
          <p:spPr>
            <a:xfrm>
              <a:off x="3017658" y="2276128"/>
              <a:ext cx="5238582" cy="1152872"/>
            </a:xfrm>
            <a:prstGeom prst="rect">
              <a:avLst/>
            </a:prstGeom>
            <a:noFill/>
          </p:spPr>
          <p:txBody>
            <a:bodyPr wrap="square" rtlCol="0" anchor="ctr" anchorCtr="0">
              <a:noAutofit/>
            </a:bodyPr>
            <a:lstStyle/>
            <a:p>
              <a:pPr algn="ctr"/>
              <a:r>
                <a:rPr lang="sv-SE" sz="6000" b="1" spc="-300" dirty="0">
                  <a:latin typeface="Aptos" panose="020B0004020202020204" pitchFamily="34" charset="0"/>
                  <a:cs typeface="Aparajita" panose="020B0502040204020203" pitchFamily="18" charset="0"/>
                </a:rPr>
                <a:t>4</a:t>
              </a:r>
              <a:r>
                <a:rPr lang="sv-SE" sz="6000" b="1" dirty="0">
                  <a:latin typeface="Aptos" panose="020B0004020202020204" pitchFamily="34" charset="0"/>
                  <a:cs typeface="Aparajita" panose="020B0502040204020203" pitchFamily="18" charset="0"/>
                </a:rPr>
                <a:t>1</a:t>
              </a:r>
              <a:r>
                <a:rPr lang="sv-SE" sz="6000" b="1" spc="-300" dirty="0">
                  <a:latin typeface="Aptos" panose="020B0004020202020204" pitchFamily="34" charset="0"/>
                  <a:cs typeface="Aparajita" panose="020B0502040204020203" pitchFamily="18" charset="0"/>
                </a:rPr>
                <a:t> </a:t>
              </a:r>
              <a:r>
                <a:rPr lang="sv-SE" sz="6000" b="1" dirty="0">
                  <a:latin typeface="Aptos" panose="020B0004020202020204" pitchFamily="34" charset="0"/>
                  <a:cs typeface="Aparajita" panose="020B0502040204020203" pitchFamily="18" charset="0"/>
                </a:rPr>
                <a:t>000 – 44 000</a:t>
              </a:r>
            </a:p>
          </p:txBody>
        </p:sp>
      </p:grpSp>
      <p:sp>
        <p:nvSpPr>
          <p:cNvPr id="9" name="Platshållare för innehåll 2">
            <a:extLst>
              <a:ext uri="{FF2B5EF4-FFF2-40B4-BE49-F238E27FC236}">
                <a16:creationId xmlns:a16="http://schemas.microsoft.com/office/drawing/2014/main" id="{BAB14C26-ADC1-BC6E-2E6A-5FADAD8F7C6B}"/>
              </a:ext>
            </a:extLst>
          </p:cNvPr>
          <p:cNvSpPr txBox="1">
            <a:spLocks/>
          </p:cNvSpPr>
          <p:nvPr/>
        </p:nvSpPr>
        <p:spPr>
          <a:xfrm>
            <a:off x="2531604" y="3964168"/>
            <a:ext cx="6588733" cy="1033322"/>
          </a:xfrm>
          <a:prstGeom prst="rect">
            <a:avLst/>
          </a:prstGeom>
        </p:spPr>
        <p:txBody>
          <a:bodyPr vert="horz" lIns="0" tIns="45720" rIns="91440" bIns="45720" rtlCol="0">
            <a:noAutofit/>
          </a:bodyPr>
          <a:lstStyle>
            <a:lvl1pPr marL="288000" indent="-288000" algn="l" defTabSz="914400" rtl="0" eaLnBrk="1" latinLnBrk="0" hangingPunct="1">
              <a:lnSpc>
                <a:spcPct val="90000"/>
              </a:lnSpc>
              <a:spcBef>
                <a:spcPts val="1200"/>
              </a:spcBef>
              <a:buFont typeface="Arial" panose="020B0604020202020204" pitchFamily="34" charset="0"/>
              <a:buChar char="•"/>
              <a:defRPr sz="400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3600" kern="1200">
                <a:solidFill>
                  <a:schemeClr val="bg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sz="3200" kern="1200">
                <a:solidFill>
                  <a:schemeClr val="bg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sz="2800" kern="1200">
                <a:solidFill>
                  <a:schemeClr val="bg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sz="280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sv-SE" sz="2800" b="1" spc="100" dirty="0"/>
              <a:t>LÖNESPANN</a:t>
            </a:r>
          </a:p>
          <a:p>
            <a:pPr marL="0" indent="0" algn="ctr">
              <a:spcBef>
                <a:spcPts val="600"/>
              </a:spcBef>
              <a:buNone/>
            </a:pPr>
            <a:r>
              <a:rPr lang="sv-SE" sz="2800" dirty="0"/>
              <a:t>cirka 35 500 – 46 500 kr/mån för de flesta</a:t>
            </a:r>
          </a:p>
        </p:txBody>
      </p:sp>
    </p:spTree>
    <p:extLst>
      <p:ext uri="{BB962C8B-B14F-4D97-AF65-F5344CB8AC3E}">
        <p14:creationId xmlns:p14="http://schemas.microsoft.com/office/powerpoint/2010/main" val="3191911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97373-AA73-C5F0-3F71-12651613612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34E5BDA-EE6D-9964-4653-804EE71AE8D0}"/>
              </a:ext>
            </a:extLst>
          </p:cNvPr>
          <p:cNvSpPr>
            <a:spLocks noGrp="1"/>
          </p:cNvSpPr>
          <p:nvPr>
            <p:ph type="title"/>
          </p:nvPr>
        </p:nvSpPr>
        <p:spPr/>
        <p:txBody>
          <a:bodyPr/>
          <a:lstStyle/>
          <a:p>
            <a:r>
              <a:rPr lang="sv-SE" dirty="0"/>
              <a:t>VANLIGA FÖRMÅNER I KOMMUNER</a:t>
            </a:r>
          </a:p>
        </p:txBody>
      </p:sp>
      <p:sp>
        <p:nvSpPr>
          <p:cNvPr id="6" name="Platshållare för innehåll 5">
            <a:extLst>
              <a:ext uri="{FF2B5EF4-FFF2-40B4-BE49-F238E27FC236}">
                <a16:creationId xmlns:a16="http://schemas.microsoft.com/office/drawing/2014/main" id="{D7FF0A63-8A61-8406-2FB2-B652617695EE}"/>
              </a:ext>
            </a:extLst>
          </p:cNvPr>
          <p:cNvSpPr>
            <a:spLocks noGrp="1"/>
          </p:cNvSpPr>
          <p:nvPr>
            <p:ph idx="1"/>
          </p:nvPr>
        </p:nvSpPr>
        <p:spPr>
          <a:xfrm>
            <a:off x="658814" y="1196975"/>
            <a:ext cx="9648950" cy="4392613"/>
          </a:xfrm>
        </p:spPr>
        <p:txBody>
          <a:bodyPr/>
          <a:lstStyle/>
          <a:p>
            <a:pPr marL="648000" indent="-648000">
              <a:buSzPct val="135000"/>
              <a:buBlip>
                <a:blip r:embed="rId3">
                  <a:extLst>
                    <a:ext uri="{96DAC541-7B7A-43D3-8B79-37D633B846F1}">
                      <asvg:svgBlip xmlns:asvg="http://schemas.microsoft.com/office/drawing/2016/SVG/main" r:embed="rId4"/>
                    </a:ext>
                  </a:extLst>
                </a:blip>
              </a:buBlip>
            </a:pPr>
            <a:r>
              <a:rPr lang="sv-SE" spc="-100" dirty="0"/>
              <a:t>Friskvårdsbidrag</a:t>
            </a:r>
          </a:p>
          <a:p>
            <a:pPr marL="648000" indent="-648000">
              <a:buSzPct val="135000"/>
              <a:buBlip>
                <a:blip r:embed="rId5">
                  <a:extLst>
                    <a:ext uri="{96DAC541-7B7A-43D3-8B79-37D633B846F1}">
                      <asvg:svgBlip xmlns:asvg="http://schemas.microsoft.com/office/drawing/2016/SVG/main" r:embed="rId6"/>
                    </a:ext>
                  </a:extLst>
                </a:blip>
              </a:buBlip>
            </a:pPr>
            <a:r>
              <a:rPr lang="sv-SE" spc="-100" dirty="0"/>
              <a:t>Flexibel arbetstid</a:t>
            </a:r>
          </a:p>
          <a:p>
            <a:pPr marL="648000" indent="-648000">
              <a:buSzPct val="135000"/>
              <a:buBlip>
                <a:blip r:embed="rId7">
                  <a:extLst>
                    <a:ext uri="{96DAC541-7B7A-43D3-8B79-37D633B846F1}">
                      <asvg:svgBlip xmlns:asvg="http://schemas.microsoft.com/office/drawing/2016/SVG/main" r:embed="rId8"/>
                    </a:ext>
                  </a:extLst>
                </a:blip>
              </a:buBlip>
            </a:pPr>
            <a:r>
              <a:rPr lang="sv-SE" spc="-100" dirty="0"/>
              <a:t>Möjlighet till distansarbete</a:t>
            </a:r>
          </a:p>
          <a:p>
            <a:pPr marL="648000" indent="-648000">
              <a:buSzPct val="135000"/>
              <a:buBlip>
                <a:blip r:embed="rId9">
                  <a:extLst>
                    <a:ext uri="{96DAC541-7B7A-43D3-8B79-37D633B846F1}">
                      <asvg:svgBlip xmlns:asvg="http://schemas.microsoft.com/office/drawing/2016/SVG/main" r:embed="rId10"/>
                    </a:ext>
                  </a:extLst>
                </a:blip>
              </a:buBlip>
            </a:pPr>
            <a:r>
              <a:rPr lang="sv-SE" spc="-100" dirty="0"/>
              <a:t>Kompetensutveckling</a:t>
            </a:r>
          </a:p>
          <a:p>
            <a:pPr marL="648000" indent="-648000">
              <a:buSzPct val="135000"/>
              <a:buBlip>
                <a:blip r:embed="rId11">
                  <a:extLst>
                    <a:ext uri="{96DAC541-7B7A-43D3-8B79-37D633B846F1}">
                      <asvg:svgBlip xmlns:asvg="http://schemas.microsoft.com/office/drawing/2016/SVG/main" r:embed="rId12"/>
                    </a:ext>
                  </a:extLst>
                </a:blip>
              </a:buBlip>
            </a:pPr>
            <a:r>
              <a:rPr lang="sv-SE" spc="-100" dirty="0"/>
              <a:t>Trygg anställning med kollektivavtal</a:t>
            </a:r>
          </a:p>
        </p:txBody>
      </p:sp>
    </p:spTree>
    <p:extLst>
      <p:ext uri="{BB962C8B-B14F-4D97-AF65-F5344CB8AC3E}">
        <p14:creationId xmlns:p14="http://schemas.microsoft.com/office/powerpoint/2010/main" val="1445333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FCD41-5E33-210C-C808-0F17C2C464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38E46F8-D5F5-A4F0-E5B3-3DA13D540252}"/>
              </a:ext>
            </a:extLst>
          </p:cNvPr>
          <p:cNvSpPr>
            <a:spLocks noGrp="1"/>
          </p:cNvSpPr>
          <p:nvPr>
            <p:ph type="title"/>
          </p:nvPr>
        </p:nvSpPr>
        <p:spPr/>
        <p:txBody>
          <a:bodyPr/>
          <a:lstStyle/>
          <a:p>
            <a:r>
              <a:rPr lang="sv-SE" dirty="0"/>
              <a:t>ARBETSPLATSER</a:t>
            </a:r>
          </a:p>
        </p:txBody>
      </p:sp>
      <p:sp>
        <p:nvSpPr>
          <p:cNvPr id="16" name="Parallellogram 15">
            <a:extLst>
              <a:ext uri="{FF2B5EF4-FFF2-40B4-BE49-F238E27FC236}">
                <a16:creationId xmlns:a16="http://schemas.microsoft.com/office/drawing/2014/main" id="{7A401B3E-4134-D3FE-11D6-BF4F8E25AAE6}"/>
              </a:ext>
            </a:extLst>
          </p:cNvPr>
          <p:cNvSpPr/>
          <p:nvPr/>
        </p:nvSpPr>
        <p:spPr>
          <a:xfrm>
            <a:off x="6468579" y="3212976"/>
            <a:ext cx="4500000" cy="1440000"/>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0" bIns="0" rtlCol="0" anchor="ctr"/>
          <a:lstStyle/>
          <a:p>
            <a:pPr algn="ctr">
              <a:lnSpc>
                <a:spcPts val="4400"/>
              </a:lnSpc>
            </a:pPr>
            <a:r>
              <a:rPr lang="sv-SE" sz="4400" b="1" spc="-100" dirty="0">
                <a:solidFill>
                  <a:schemeClr val="tx1"/>
                </a:solidFill>
                <a:latin typeface="Aptos" panose="020B0004020202020204" pitchFamily="34" charset="0"/>
              </a:rPr>
              <a:t>Konsultbyråer och företag</a:t>
            </a:r>
          </a:p>
        </p:txBody>
      </p:sp>
      <p:sp>
        <p:nvSpPr>
          <p:cNvPr id="17" name="Parallellogram 16">
            <a:extLst>
              <a:ext uri="{FF2B5EF4-FFF2-40B4-BE49-F238E27FC236}">
                <a16:creationId xmlns:a16="http://schemas.microsoft.com/office/drawing/2014/main" id="{F35E1363-12F0-6301-6339-8C29B9DBEBEE}"/>
              </a:ext>
            </a:extLst>
          </p:cNvPr>
          <p:cNvSpPr/>
          <p:nvPr/>
        </p:nvSpPr>
        <p:spPr>
          <a:xfrm>
            <a:off x="6468579" y="1311151"/>
            <a:ext cx="4500000" cy="1440000"/>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sv-SE" sz="4400" b="1" spc="-100" dirty="0">
                <a:solidFill>
                  <a:schemeClr val="tx1"/>
                </a:solidFill>
                <a:latin typeface="Aptos" panose="020B0004020202020204" pitchFamily="34" charset="0"/>
              </a:rPr>
              <a:t>Länsstyrelser</a:t>
            </a:r>
          </a:p>
        </p:txBody>
      </p:sp>
      <p:sp>
        <p:nvSpPr>
          <p:cNvPr id="3" name="Parallellogram 2">
            <a:extLst>
              <a:ext uri="{FF2B5EF4-FFF2-40B4-BE49-F238E27FC236}">
                <a16:creationId xmlns:a16="http://schemas.microsoft.com/office/drawing/2014/main" id="{C0C3299A-0C6D-9A91-92AC-B5C4B798A14D}"/>
              </a:ext>
            </a:extLst>
          </p:cNvPr>
          <p:cNvSpPr/>
          <p:nvPr/>
        </p:nvSpPr>
        <p:spPr>
          <a:xfrm>
            <a:off x="1428019" y="1311151"/>
            <a:ext cx="4500000" cy="1440000"/>
          </a:xfrm>
          <a:prstGeom prst="parallelogram">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sv-SE" sz="4400" b="1" spc="-100" dirty="0">
                <a:solidFill>
                  <a:schemeClr val="tx1"/>
                </a:solidFill>
                <a:latin typeface="Aptos" panose="020B0004020202020204" pitchFamily="34" charset="0"/>
              </a:rPr>
              <a:t>Kommuner</a:t>
            </a:r>
          </a:p>
        </p:txBody>
      </p:sp>
      <p:grpSp>
        <p:nvGrpSpPr>
          <p:cNvPr id="5" name="Grupp 4">
            <a:extLst>
              <a:ext uri="{FF2B5EF4-FFF2-40B4-BE49-F238E27FC236}">
                <a16:creationId xmlns:a16="http://schemas.microsoft.com/office/drawing/2014/main" id="{3468E17B-2B89-0EC9-F87D-27703F0C0356}"/>
              </a:ext>
            </a:extLst>
          </p:cNvPr>
          <p:cNvGrpSpPr/>
          <p:nvPr/>
        </p:nvGrpSpPr>
        <p:grpSpPr>
          <a:xfrm>
            <a:off x="1428019" y="3212976"/>
            <a:ext cx="4500000" cy="2407389"/>
            <a:chOff x="1428019" y="3212976"/>
            <a:chExt cx="4500000" cy="2407389"/>
          </a:xfrm>
        </p:grpSpPr>
        <p:sp>
          <p:nvSpPr>
            <p:cNvPr id="12" name="textruta 11">
              <a:extLst>
                <a:ext uri="{FF2B5EF4-FFF2-40B4-BE49-F238E27FC236}">
                  <a16:creationId xmlns:a16="http://schemas.microsoft.com/office/drawing/2014/main" id="{3AC0C101-B875-41ED-839D-EC7F99FAB910}"/>
                </a:ext>
              </a:extLst>
            </p:cNvPr>
            <p:cNvSpPr txBox="1"/>
            <p:nvPr/>
          </p:nvSpPr>
          <p:spPr>
            <a:xfrm>
              <a:off x="1428020" y="4666258"/>
              <a:ext cx="4307459" cy="954107"/>
            </a:xfrm>
            <a:prstGeom prst="rect">
              <a:avLst/>
            </a:prstGeom>
            <a:noFill/>
          </p:spPr>
          <p:txBody>
            <a:bodyPr wrap="square" rtlCol="0">
              <a:spAutoFit/>
            </a:bodyPr>
            <a:lstStyle/>
            <a:p>
              <a:pPr algn="ctr"/>
              <a:r>
                <a:rPr lang="sv-SE" spc="-100" dirty="0">
                  <a:solidFill>
                    <a:schemeClr val="bg1"/>
                  </a:solidFill>
                  <a:latin typeface="Aptos" panose="020B0004020202020204" pitchFamily="34" charset="0"/>
                </a:rPr>
                <a:t>Naturvårdsverket</a:t>
              </a:r>
              <a:br>
                <a:rPr lang="sv-SE" sz="1000" dirty="0">
                  <a:solidFill>
                    <a:srgbClr val="FF0000"/>
                  </a:solidFill>
                  <a:latin typeface="Aptos" panose="020B0004020202020204" pitchFamily="34" charset="0"/>
                </a:rPr>
              </a:br>
              <a:r>
                <a:rPr lang="sv-SE" spc="-100" dirty="0">
                  <a:solidFill>
                    <a:schemeClr val="bg1"/>
                  </a:solidFill>
                  <a:latin typeface="Aptos" panose="020B0004020202020204" pitchFamily="34" charset="0"/>
                </a:rPr>
                <a:t>Jordbruksverket</a:t>
              </a:r>
              <a:br>
                <a:rPr lang="sv-SE" sz="1000" dirty="0">
                  <a:solidFill>
                    <a:srgbClr val="FF0000"/>
                  </a:solidFill>
                  <a:latin typeface="Aptos" panose="020B0004020202020204" pitchFamily="34" charset="0"/>
                </a:rPr>
              </a:br>
              <a:r>
                <a:rPr lang="sv-SE" spc="-100" dirty="0">
                  <a:solidFill>
                    <a:schemeClr val="bg1"/>
                  </a:solidFill>
                  <a:latin typeface="Aptos" panose="020B0004020202020204" pitchFamily="34" charset="0"/>
                </a:rPr>
                <a:t>Livsmedelsverket</a:t>
              </a:r>
            </a:p>
          </p:txBody>
        </p:sp>
        <p:sp>
          <p:nvSpPr>
            <p:cNvPr id="4" name="Parallellogram 3">
              <a:extLst>
                <a:ext uri="{FF2B5EF4-FFF2-40B4-BE49-F238E27FC236}">
                  <a16:creationId xmlns:a16="http://schemas.microsoft.com/office/drawing/2014/main" id="{9CE4A306-0D72-F443-609F-E2B5C9E87241}"/>
                </a:ext>
              </a:extLst>
            </p:cNvPr>
            <p:cNvSpPr/>
            <p:nvPr/>
          </p:nvSpPr>
          <p:spPr>
            <a:xfrm>
              <a:off x="1428019" y="3212976"/>
              <a:ext cx="4500000" cy="1440000"/>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sv-SE" sz="4400" b="1" spc="-100" dirty="0">
                  <a:solidFill>
                    <a:schemeClr val="tx1"/>
                  </a:solidFill>
                  <a:latin typeface="Aptos" panose="020B0004020202020204" pitchFamily="34" charset="0"/>
                </a:rPr>
                <a:t>Centrala verk</a:t>
              </a:r>
            </a:p>
          </p:txBody>
        </p:sp>
      </p:grpSp>
    </p:spTree>
    <p:extLst>
      <p:ext uri="{BB962C8B-B14F-4D97-AF65-F5344CB8AC3E}">
        <p14:creationId xmlns:p14="http://schemas.microsoft.com/office/powerpoint/2010/main" val="4186947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24C4C-87E5-4FB1-11AB-90BEB992CE0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673B946-0BEF-6DF6-DD33-7828E16F5121}"/>
              </a:ext>
            </a:extLst>
          </p:cNvPr>
          <p:cNvSpPr>
            <a:spLocks noGrp="1"/>
          </p:cNvSpPr>
          <p:nvPr>
            <p:ph type="title"/>
          </p:nvPr>
        </p:nvSpPr>
        <p:spPr/>
        <p:txBody>
          <a:bodyPr/>
          <a:lstStyle/>
          <a:p>
            <a:r>
              <a:rPr lang="sv-SE" dirty="0"/>
              <a:t>ARBETSUPPGIFTER</a:t>
            </a:r>
          </a:p>
        </p:txBody>
      </p:sp>
      <p:sp>
        <p:nvSpPr>
          <p:cNvPr id="3" name="Platshållare för innehåll 2">
            <a:extLst>
              <a:ext uri="{FF2B5EF4-FFF2-40B4-BE49-F238E27FC236}">
                <a16:creationId xmlns:a16="http://schemas.microsoft.com/office/drawing/2014/main" id="{93BA7047-B0B0-0154-DC3A-17E0ACB2C0BD}"/>
              </a:ext>
            </a:extLst>
          </p:cNvPr>
          <p:cNvSpPr>
            <a:spLocks noGrp="1"/>
          </p:cNvSpPr>
          <p:nvPr>
            <p:ph idx="1"/>
          </p:nvPr>
        </p:nvSpPr>
        <p:spPr/>
        <p:txBody>
          <a:bodyPr/>
          <a:lstStyle/>
          <a:p>
            <a:pPr marL="0" indent="0" algn="ctr">
              <a:buNone/>
            </a:pPr>
            <a:r>
              <a:rPr lang="sv-SE" dirty="0"/>
              <a:t>Tre inriktningar</a:t>
            </a:r>
          </a:p>
        </p:txBody>
      </p:sp>
      <p:pic>
        <p:nvPicPr>
          <p:cNvPr id="8" name="Bildobjekt 7">
            <a:extLst>
              <a:ext uri="{FF2B5EF4-FFF2-40B4-BE49-F238E27FC236}">
                <a16:creationId xmlns:a16="http://schemas.microsoft.com/office/drawing/2014/main" id="{B63EC5C8-19EA-35EF-9D82-982DC13A8CC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080908" y="2295152"/>
            <a:ext cx="2325962" cy="2325962"/>
          </a:xfrm>
          <a:prstGeom prst="ellipse">
            <a:avLst/>
          </a:prstGeom>
          <a:ln w="19050">
            <a:solidFill>
              <a:schemeClr val="bg1"/>
            </a:solidFill>
          </a:ln>
        </p:spPr>
      </p:pic>
      <p:sp>
        <p:nvSpPr>
          <p:cNvPr id="7" name="Parallellogram 6">
            <a:extLst>
              <a:ext uri="{FF2B5EF4-FFF2-40B4-BE49-F238E27FC236}">
                <a16:creationId xmlns:a16="http://schemas.microsoft.com/office/drawing/2014/main" id="{E5D921C6-4B0D-D87A-F077-6EE54A67FCCA}"/>
              </a:ext>
            </a:extLst>
          </p:cNvPr>
          <p:cNvSpPr/>
          <p:nvPr/>
        </p:nvSpPr>
        <p:spPr>
          <a:xfrm>
            <a:off x="623889" y="4437112"/>
            <a:ext cx="3240000" cy="900000"/>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sv-SE" sz="3600" b="1" spc="-100" dirty="0">
                <a:solidFill>
                  <a:schemeClr val="tx1"/>
                </a:solidFill>
                <a:latin typeface="Aptos" panose="020B0004020202020204" pitchFamily="34" charset="0"/>
              </a:rPr>
              <a:t>Miljöskydd</a:t>
            </a:r>
          </a:p>
        </p:txBody>
      </p:sp>
      <p:pic>
        <p:nvPicPr>
          <p:cNvPr id="12" name="Bildobjekt 11">
            <a:extLst>
              <a:ext uri="{FF2B5EF4-FFF2-40B4-BE49-F238E27FC236}">
                <a16:creationId xmlns:a16="http://schemas.microsoft.com/office/drawing/2014/main" id="{A5EEC8FA-0A63-7CE4-C305-DC8B879F08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3911" y="2295152"/>
            <a:ext cx="2325962" cy="2325962"/>
          </a:xfrm>
          <a:prstGeom prst="ellipse">
            <a:avLst/>
          </a:prstGeom>
          <a:ln w="19050">
            <a:solidFill>
              <a:schemeClr val="bg1"/>
            </a:solidFill>
          </a:ln>
        </p:spPr>
      </p:pic>
      <p:sp>
        <p:nvSpPr>
          <p:cNvPr id="9" name="Parallellogram 8">
            <a:extLst>
              <a:ext uri="{FF2B5EF4-FFF2-40B4-BE49-F238E27FC236}">
                <a16:creationId xmlns:a16="http://schemas.microsoft.com/office/drawing/2014/main" id="{2D056775-013B-3480-88D9-7CB0F69D163E}"/>
              </a:ext>
            </a:extLst>
          </p:cNvPr>
          <p:cNvSpPr/>
          <p:nvPr/>
        </p:nvSpPr>
        <p:spPr>
          <a:xfrm>
            <a:off x="4476000" y="4437112"/>
            <a:ext cx="3240000" cy="900000"/>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sv-SE" sz="3600" b="1" spc="-100" dirty="0">
                <a:solidFill>
                  <a:schemeClr val="tx1"/>
                </a:solidFill>
                <a:latin typeface="Aptos" panose="020B0004020202020204" pitchFamily="34" charset="0"/>
              </a:rPr>
              <a:t>Hälsoskydd</a:t>
            </a:r>
          </a:p>
        </p:txBody>
      </p:sp>
      <p:pic>
        <p:nvPicPr>
          <p:cNvPr id="10" name="Bildobjekt 9">
            <a:extLst>
              <a:ext uri="{FF2B5EF4-FFF2-40B4-BE49-F238E27FC236}">
                <a16:creationId xmlns:a16="http://schemas.microsoft.com/office/drawing/2014/main" id="{2F457E1F-2295-984F-E9C9-755F088614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5133" y="2298618"/>
            <a:ext cx="2325962" cy="2325962"/>
          </a:xfrm>
          <a:prstGeom prst="ellipse">
            <a:avLst/>
          </a:prstGeom>
          <a:ln w="19050">
            <a:solidFill>
              <a:schemeClr val="bg1"/>
            </a:solidFill>
          </a:ln>
        </p:spPr>
      </p:pic>
      <p:sp>
        <p:nvSpPr>
          <p:cNvPr id="11" name="Parallellogram 10">
            <a:extLst>
              <a:ext uri="{FF2B5EF4-FFF2-40B4-BE49-F238E27FC236}">
                <a16:creationId xmlns:a16="http://schemas.microsoft.com/office/drawing/2014/main" id="{F83A66A3-9235-C5DF-EFE1-28969A7D207C}"/>
              </a:ext>
            </a:extLst>
          </p:cNvPr>
          <p:cNvSpPr/>
          <p:nvPr/>
        </p:nvSpPr>
        <p:spPr>
          <a:xfrm>
            <a:off x="8318102" y="4437112"/>
            <a:ext cx="3240000" cy="900000"/>
          </a:xfrm>
          <a:prstGeom prst="parallelogram">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sv-SE" sz="3600" b="1" spc="-100" dirty="0">
                <a:solidFill>
                  <a:schemeClr val="tx1"/>
                </a:solidFill>
                <a:latin typeface="Aptos" panose="020B0004020202020204" pitchFamily="34" charset="0"/>
              </a:rPr>
              <a:t>Livsmedel</a:t>
            </a:r>
          </a:p>
        </p:txBody>
      </p:sp>
    </p:spTree>
    <p:extLst>
      <p:ext uri="{BB962C8B-B14F-4D97-AF65-F5344CB8AC3E}">
        <p14:creationId xmlns:p14="http://schemas.microsoft.com/office/powerpoint/2010/main" val="1286138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000"/>
                            </p:stCondLst>
                            <p:childTnLst>
                              <p:par>
                                <p:cTn id="21" presetID="10" presetClass="entr" presetSubtype="0" fill="hold"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BEB337-5AF1-83F0-7092-5044A8B45B9E}"/>
              </a:ext>
            </a:extLst>
          </p:cNvPr>
          <p:cNvSpPr>
            <a:spLocks noGrp="1"/>
          </p:cNvSpPr>
          <p:nvPr>
            <p:ph type="title"/>
          </p:nvPr>
        </p:nvSpPr>
        <p:spPr/>
        <p:txBody>
          <a:bodyPr/>
          <a:lstStyle/>
          <a:p>
            <a:r>
              <a:rPr lang="sv-SE" dirty="0"/>
              <a:t>TEORETISKA MOMENT </a:t>
            </a:r>
          </a:p>
        </p:txBody>
      </p:sp>
      <p:sp>
        <p:nvSpPr>
          <p:cNvPr id="3" name="Platshållare för innehåll 2">
            <a:extLst>
              <a:ext uri="{FF2B5EF4-FFF2-40B4-BE49-F238E27FC236}">
                <a16:creationId xmlns:a16="http://schemas.microsoft.com/office/drawing/2014/main" id="{06A9A0CB-ADF1-0D19-60F1-ED9FC7579F73}"/>
              </a:ext>
            </a:extLst>
          </p:cNvPr>
          <p:cNvSpPr>
            <a:spLocks noGrp="1"/>
          </p:cNvSpPr>
          <p:nvPr>
            <p:ph idx="1"/>
          </p:nvPr>
        </p:nvSpPr>
        <p:spPr/>
        <p:txBody>
          <a:bodyPr>
            <a:noAutofit/>
          </a:bodyPr>
          <a:lstStyle/>
          <a:p>
            <a:pPr marL="648000" lvl="0" indent="-648000">
              <a:lnSpc>
                <a:spcPct val="80000"/>
              </a:lnSpc>
              <a:spcBef>
                <a:spcPts val="1600"/>
              </a:spcBef>
              <a:buSzPct val="125000"/>
              <a:buBlip>
                <a:blip r:embed="rId3">
                  <a:extLst>
                    <a:ext uri="{96DAC541-7B7A-43D3-8B79-37D633B846F1}">
                      <asvg:svgBlip xmlns:asvg="http://schemas.microsoft.com/office/drawing/2016/SVG/main" r:embed="rId4"/>
                    </a:ext>
                  </a:extLst>
                </a:blip>
              </a:buBlip>
            </a:pPr>
            <a:r>
              <a:rPr lang="sv-SE" spc="-100" dirty="0"/>
              <a:t>Verkställer politiska beslut</a:t>
            </a:r>
          </a:p>
          <a:p>
            <a:pPr marL="648000" lvl="0" indent="-648000">
              <a:lnSpc>
                <a:spcPct val="80000"/>
              </a:lnSpc>
              <a:spcBef>
                <a:spcPts val="1600"/>
              </a:spcBef>
              <a:buSzPct val="125000"/>
              <a:buBlip>
                <a:blip r:embed="rId3">
                  <a:extLst>
                    <a:ext uri="{96DAC541-7B7A-43D3-8B79-37D633B846F1}">
                      <asvg:svgBlip xmlns:asvg="http://schemas.microsoft.com/office/drawing/2016/SVG/main" r:embed="rId4"/>
                    </a:ext>
                  </a:extLst>
                </a:blip>
              </a:buBlip>
            </a:pPr>
            <a:r>
              <a:rPr lang="sv-SE" spc="-100" dirty="0"/>
              <a:t>Formulerar beslut i din roll som myndighetsperson</a:t>
            </a:r>
          </a:p>
          <a:p>
            <a:pPr marL="648000" lvl="0" indent="-648000">
              <a:lnSpc>
                <a:spcPct val="80000"/>
              </a:lnSpc>
              <a:spcBef>
                <a:spcPts val="1600"/>
              </a:spcBef>
              <a:buSzPct val="125000"/>
              <a:buBlip>
                <a:blip r:embed="rId3">
                  <a:extLst>
                    <a:ext uri="{96DAC541-7B7A-43D3-8B79-37D633B846F1}">
                      <asvg:svgBlip xmlns:asvg="http://schemas.microsoft.com/office/drawing/2016/SVG/main" r:embed="rId4"/>
                    </a:ext>
                  </a:extLst>
                </a:blip>
              </a:buBlip>
            </a:pPr>
            <a:r>
              <a:rPr lang="sv-SE" spc="-100" dirty="0"/>
              <a:t>Svarar på remisser</a:t>
            </a:r>
          </a:p>
          <a:p>
            <a:pPr marL="648000" lvl="0" indent="-648000">
              <a:lnSpc>
                <a:spcPct val="80000"/>
              </a:lnSpc>
              <a:spcBef>
                <a:spcPts val="1600"/>
              </a:spcBef>
              <a:buSzPct val="125000"/>
              <a:buBlip>
                <a:blip r:embed="rId3">
                  <a:extLst>
                    <a:ext uri="{96DAC541-7B7A-43D3-8B79-37D633B846F1}">
                      <asvg:svgBlip xmlns:asvg="http://schemas.microsoft.com/office/drawing/2016/SVG/main" r:embed="rId4"/>
                    </a:ext>
                  </a:extLst>
                </a:blip>
              </a:buBlip>
            </a:pPr>
            <a:r>
              <a:rPr lang="sv-SE" spc="-100" dirty="0"/>
              <a:t>Läser in dig på och tolkar aktuell lagstiftning</a:t>
            </a:r>
          </a:p>
          <a:p>
            <a:pPr marL="648000" indent="-648000">
              <a:lnSpc>
                <a:spcPct val="80000"/>
              </a:lnSpc>
              <a:spcBef>
                <a:spcPts val="1600"/>
              </a:spcBef>
              <a:buSzPct val="125000"/>
              <a:buBlip>
                <a:blip r:embed="rId3">
                  <a:extLst>
                    <a:ext uri="{96DAC541-7B7A-43D3-8B79-37D633B846F1}">
                      <asvg:svgBlip xmlns:asvg="http://schemas.microsoft.com/office/drawing/2016/SVG/main" r:embed="rId4"/>
                    </a:ext>
                  </a:extLst>
                </a:blip>
              </a:buBlip>
            </a:pPr>
            <a:r>
              <a:rPr lang="sv-SE" spc="-100" dirty="0"/>
              <a:t>Fortbildar dig och följer utvecklingen</a:t>
            </a:r>
          </a:p>
          <a:p>
            <a:pPr marL="648000" indent="-648000">
              <a:lnSpc>
                <a:spcPct val="80000"/>
              </a:lnSpc>
              <a:spcBef>
                <a:spcPts val="1600"/>
              </a:spcBef>
              <a:buSzPct val="125000"/>
              <a:buBlip>
                <a:blip r:embed="rId3">
                  <a:extLst>
                    <a:ext uri="{96DAC541-7B7A-43D3-8B79-37D633B846F1}">
                      <asvg:svgBlip xmlns:asvg="http://schemas.microsoft.com/office/drawing/2016/SVG/main" r:embed="rId4"/>
                    </a:ext>
                  </a:extLst>
                </a:blip>
              </a:buBlip>
            </a:pPr>
            <a:r>
              <a:rPr lang="sv-SE" spc="-100" dirty="0"/>
              <a:t>Samverkar med andra</a:t>
            </a:r>
          </a:p>
        </p:txBody>
      </p:sp>
    </p:spTree>
    <p:extLst>
      <p:ext uri="{BB962C8B-B14F-4D97-AF65-F5344CB8AC3E}">
        <p14:creationId xmlns:p14="http://schemas.microsoft.com/office/powerpoint/2010/main" val="142828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tema">
  <a:themeElements>
    <a:clrScheme name="Miljösamverkan Väst">
      <a:dk1>
        <a:srgbClr val="32641E"/>
      </a:dk1>
      <a:lt1>
        <a:srgbClr val="FFF2CC"/>
      </a:lt1>
      <a:dk2>
        <a:srgbClr val="1F5B78"/>
      </a:dk2>
      <a:lt2>
        <a:srgbClr val="F2F2F2"/>
      </a:lt2>
      <a:accent1>
        <a:srgbClr val="7FBD60"/>
      </a:accent1>
      <a:accent2>
        <a:srgbClr val="5A96B4"/>
      </a:accent2>
      <a:accent3>
        <a:srgbClr val="A5A5A5"/>
      </a:accent3>
      <a:accent4>
        <a:srgbClr val="A5A5A5"/>
      </a:accent4>
      <a:accent5>
        <a:srgbClr val="A5A5A5"/>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ljösamverkan Väst PPT.pptx" id="{4D7F60C7-ADB7-4B7C-8755-E24C281B5F9E}" vid="{4A165B3A-F41F-458E-B9DF-D044388C7A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E4A2408A1931549B98FB7CF21BD2CCD" ma:contentTypeVersion="0" ma:contentTypeDescription="Skapa ett nytt dokument." ma:contentTypeScope="" ma:versionID="7a3bd1a02eac7d4bdca0ffd8517dae63">
  <xsd:schema xmlns:xsd="http://www.w3.org/2001/XMLSchema" xmlns:xs="http://www.w3.org/2001/XMLSchema" xmlns:p="http://schemas.microsoft.com/office/2006/metadata/properties" targetNamespace="http://schemas.microsoft.com/office/2006/metadata/properties" ma:root="true" ma:fieldsID="26210e433ff6f52e040ac590c9cf78c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ma:readOnly="tru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F42C21-BFB5-4D06-996A-19EB532CCD79}">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715BA91E-9134-42A5-80A4-2078FEF4E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4148F4B-1804-405C-A7E1-9BD90CC333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Miljösamverkan Väst PPT</Template>
  <TotalTime>2070</TotalTime>
  <Words>2649</Words>
  <Application>Microsoft Office PowerPoint</Application>
  <PresentationFormat>Bredbild</PresentationFormat>
  <Paragraphs>248</Paragraphs>
  <Slides>24</Slides>
  <Notes>24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Aptos</vt:lpstr>
      <vt:lpstr>Arial</vt:lpstr>
      <vt:lpstr>Calibri</vt:lpstr>
      <vt:lpstr>1_Office-tema</vt:lpstr>
      <vt:lpstr>PowerPoint-presentation</vt:lpstr>
      <vt:lpstr>ETT VIKTIGT FRAMTIDSYRKE</vt:lpstr>
      <vt:lpstr>HUR ÄR EN INSPEKTÖR?</vt:lpstr>
      <vt:lpstr>FÖR DIG SOM VILL BYTA BANA</vt:lpstr>
      <vt:lpstr>LÖNELÄGET (2025)</vt:lpstr>
      <vt:lpstr>VANLIGA FÖRMÅNER I KOMMUNER</vt:lpstr>
      <vt:lpstr>ARBETSPLATSER</vt:lpstr>
      <vt:lpstr>ARBETSUPPGIFTER</vt:lpstr>
      <vt:lpstr>TEORETISKA MOMENT </vt:lpstr>
      <vt:lpstr>PRAKTISKA MOMENT </vt:lpstr>
      <vt:lpstr>UTBILDNING</vt:lpstr>
      <vt:lpstr>VILL DU VETA MER? </vt:lpstr>
      <vt:lpstr>MILJÖSKYDD</vt:lpstr>
      <vt:lpstr>AVFALLSTILLSYN</vt:lpstr>
      <vt:lpstr>AVFALLSTILLSYN</vt:lpstr>
      <vt:lpstr>HÄLSOSKYDD</vt:lpstr>
      <vt:lpstr>BOENDETILLSYN</vt:lpstr>
      <vt:lpstr>BOENDETILLSYN</vt:lpstr>
      <vt:lpstr>BOENDETILLSYN</vt:lpstr>
      <vt:lpstr>LIVSMEDEL</vt:lpstr>
      <vt:lpstr>MATFUSK</vt:lpstr>
      <vt:lpstr>MATFUSK</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Lindegren Martina RK REG UTV</dc:creator>
  <cp:lastModifiedBy>Fredberg Ylva</cp:lastModifiedBy>
  <cp:revision>109</cp:revision>
  <dcterms:created xsi:type="dcterms:W3CDTF">2025-08-27T11:23:33Z</dcterms:created>
  <dcterms:modified xsi:type="dcterms:W3CDTF">2026-04-08T09:39:17Z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0x0101002E4A2408A1931549B98FB7CF21BD2CCD</vt:lpwstr>
  </property>
</Properties>
</file>