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31"/>
  </p:notesMasterIdLst>
  <p:sldIdLst>
    <p:sldId id="694" r:id="rId8"/>
    <p:sldId id="692" r:id="rId9"/>
    <p:sldId id="328" r:id="rId10"/>
    <p:sldId id="324" r:id="rId11"/>
    <p:sldId id="334" r:id="rId12"/>
    <p:sldId id="707" r:id="rId13"/>
    <p:sldId id="703" r:id="rId14"/>
    <p:sldId id="704" r:id="rId15"/>
    <p:sldId id="711" r:id="rId16"/>
    <p:sldId id="700" r:id="rId17"/>
    <p:sldId id="713" r:id="rId18"/>
    <p:sldId id="556" r:id="rId19"/>
    <p:sldId id="369" r:id="rId20"/>
    <p:sldId id="292" r:id="rId21"/>
    <p:sldId id="693" r:id="rId22"/>
    <p:sldId id="697" r:id="rId23"/>
    <p:sldId id="333" r:id="rId24"/>
    <p:sldId id="695" r:id="rId25"/>
    <p:sldId id="321" r:id="rId26"/>
    <p:sldId id="256" r:id="rId27"/>
    <p:sldId id="327" r:id="rId28"/>
    <p:sldId id="293" r:id="rId29"/>
    <p:sldId id="294"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BBB340-1541-0439-DE48-E807902E809E}" name="Andersson Malin N RK" initials="AMNR" userId="S::Malin.N.Andersson@regionhalland.se::2ce242b3-50ae-440e-b028-aea728406d97" providerId="AD"/>
  <p188:author id="{CB23CC81-9231-48A6-5B4C-8846C324D18F}" name="Halsius Sofie" initials="HS" userId="S::sofie.halsius@lansstyrelsen.se::a929a7ca-e08b-4cee-9213-aef2567b288c" providerId="AD"/>
  <p188:author id="{8EADF387-B206-FAC2-CC18-C4819DDF3D6C}" name="Fredriksson Ylva" initials="FY" userId="S::ylva.fredriksson@lansstyrelsen.se::afca71ad-65fc-4154-9970-029651428154" providerId="AD"/>
  <p188:author id="{85EDCCF6-8D75-75CC-C1FC-6C10F948C2F0}" name="Ottosson Karin" initials="OK" userId="S::karin.ottosson@lansstyrelsen.se::9dbde40c-08df-425f-ad49-357d13a12c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A78"/>
    <a:srgbClr val="DFE7EB"/>
    <a:srgbClr val="608B9F"/>
    <a:srgbClr val="81C15F"/>
    <a:srgbClr val="339933"/>
    <a:srgbClr val="CEE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59587" autoAdjust="0"/>
  </p:normalViewPr>
  <p:slideViewPr>
    <p:cSldViewPr snapToGrid="0">
      <p:cViewPr varScale="1">
        <p:scale>
          <a:sx n="50" d="100"/>
          <a:sy n="50" d="100"/>
        </p:scale>
        <p:origin x="60" y="3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F2960-6224-489C-88E8-5BE915D8F5DD}" type="doc">
      <dgm:prSet loTypeId="urn:microsoft.com/office/officeart/2005/8/layout/chart3" loCatId="cycle" qsTypeId="urn:microsoft.com/office/officeart/2005/8/quickstyle/simple5" qsCatId="simple" csTypeId="urn:microsoft.com/office/officeart/2005/8/colors/accent0_3" csCatId="mainScheme" phldr="1"/>
      <dgm:spPr/>
    </dgm:pt>
    <dgm:pt modelId="{84AC76ED-903E-45CD-89E7-E0D7B3F7BB91}">
      <dgm:prSet phldrT="[Text]" custT="1"/>
      <dgm:spPr>
        <a:solidFill>
          <a:srgbClr val="1C5977"/>
        </a:solidFill>
      </dgm:spPr>
      <dgm:t>
        <a:bodyPr/>
        <a:lstStyle/>
        <a:p>
          <a:r>
            <a:rPr lang="sv-SE" sz="1900" b="1" dirty="0"/>
            <a:t>Effektivisering</a:t>
          </a:r>
        </a:p>
      </dgm:t>
    </dgm:pt>
    <dgm:pt modelId="{9EC73D16-06E3-4674-B429-B483B1343D43}" type="parTrans" cxnId="{9901A42F-917F-4311-A86B-74DD58AE75EA}">
      <dgm:prSet/>
      <dgm:spPr/>
      <dgm:t>
        <a:bodyPr/>
        <a:lstStyle/>
        <a:p>
          <a:endParaRPr lang="sv-SE"/>
        </a:p>
      </dgm:t>
    </dgm:pt>
    <dgm:pt modelId="{1A47A868-A210-4AF0-AFAE-FE4D6B46DB7C}" type="sibTrans" cxnId="{9901A42F-917F-4311-A86B-74DD58AE75EA}">
      <dgm:prSet/>
      <dgm:spPr/>
      <dgm:t>
        <a:bodyPr/>
        <a:lstStyle/>
        <a:p>
          <a:endParaRPr lang="sv-SE"/>
        </a:p>
      </dgm:t>
    </dgm:pt>
    <dgm:pt modelId="{6B974B53-5434-4762-8F91-6997CA479C8B}">
      <dgm:prSet phldrT="[Text]" custT="1"/>
      <dgm:spPr>
        <a:solidFill>
          <a:srgbClr val="1C5977"/>
        </a:solidFill>
      </dgm:spPr>
      <dgm:t>
        <a:bodyPr/>
        <a:lstStyle/>
        <a:p>
          <a:r>
            <a:rPr lang="sv-SE" sz="1900" b="1"/>
            <a:t>Samsyn</a:t>
          </a:r>
          <a:endParaRPr lang="sv-SE" sz="1900" b="1" dirty="0"/>
        </a:p>
      </dgm:t>
    </dgm:pt>
    <dgm:pt modelId="{2C9D6F65-D4BF-4AFC-BC97-99F2320225F4}" type="parTrans" cxnId="{87A1255C-72AD-4925-B792-971FB344F4D5}">
      <dgm:prSet/>
      <dgm:spPr/>
      <dgm:t>
        <a:bodyPr/>
        <a:lstStyle/>
        <a:p>
          <a:endParaRPr lang="sv-SE"/>
        </a:p>
      </dgm:t>
    </dgm:pt>
    <dgm:pt modelId="{99A490B7-F403-4340-890E-CA2E93D0D7CA}" type="sibTrans" cxnId="{87A1255C-72AD-4925-B792-971FB344F4D5}">
      <dgm:prSet/>
      <dgm:spPr/>
      <dgm:t>
        <a:bodyPr/>
        <a:lstStyle/>
        <a:p>
          <a:endParaRPr lang="sv-SE"/>
        </a:p>
      </dgm:t>
    </dgm:pt>
    <dgm:pt modelId="{332724BF-9035-4A1C-BA42-84987E0B0B61}">
      <dgm:prSet phldrT="[Text]" custT="1"/>
      <dgm:spPr>
        <a:solidFill>
          <a:srgbClr val="1C5977"/>
        </a:solidFill>
      </dgm:spPr>
      <dgm:t>
        <a:bodyPr/>
        <a:lstStyle/>
        <a:p>
          <a:r>
            <a:rPr lang="sv-SE" sz="1900" b="1" dirty="0"/>
            <a:t>Kompetens och </a:t>
          </a:r>
          <a:r>
            <a:rPr lang="sv-SE" sz="1900" b="1" dirty="0" err="1"/>
            <a:t>verksamhets-utveckling</a:t>
          </a:r>
          <a:endParaRPr lang="sv-SE" sz="1900" b="1" dirty="0"/>
        </a:p>
      </dgm:t>
    </dgm:pt>
    <dgm:pt modelId="{E0E01857-1CEF-4C15-AC91-FB75E1669C1F}" type="parTrans" cxnId="{E5C1B2EB-E512-4307-A076-D657FAA501A7}">
      <dgm:prSet/>
      <dgm:spPr/>
      <dgm:t>
        <a:bodyPr/>
        <a:lstStyle/>
        <a:p>
          <a:endParaRPr lang="sv-SE"/>
        </a:p>
      </dgm:t>
    </dgm:pt>
    <dgm:pt modelId="{DE0F3433-CB37-405D-859B-3734D12447EF}" type="sibTrans" cxnId="{E5C1B2EB-E512-4307-A076-D657FAA501A7}">
      <dgm:prSet/>
      <dgm:spPr/>
      <dgm:t>
        <a:bodyPr/>
        <a:lstStyle/>
        <a:p>
          <a:endParaRPr lang="sv-SE"/>
        </a:p>
      </dgm:t>
    </dgm:pt>
    <dgm:pt modelId="{055BA87C-D211-44DA-8EF3-672A5FB2A4E5}">
      <dgm:prSet phldrT="[Text]" custT="1"/>
      <dgm:spPr>
        <a:solidFill>
          <a:srgbClr val="1C5977"/>
        </a:solidFill>
      </dgm:spPr>
      <dgm:t>
        <a:bodyPr/>
        <a:lstStyle/>
        <a:p>
          <a:r>
            <a:rPr lang="sv-SE" sz="1900" b="1"/>
            <a:t>Påverkan</a:t>
          </a:r>
          <a:endParaRPr lang="sv-SE" sz="1900" b="1" dirty="0"/>
        </a:p>
      </dgm:t>
    </dgm:pt>
    <dgm:pt modelId="{CB804B7B-E120-4D97-A831-A557F78FBCA1}" type="parTrans" cxnId="{F6D24351-781F-436E-83E2-48292DBFB510}">
      <dgm:prSet/>
      <dgm:spPr/>
      <dgm:t>
        <a:bodyPr/>
        <a:lstStyle/>
        <a:p>
          <a:endParaRPr lang="sv-SE"/>
        </a:p>
      </dgm:t>
    </dgm:pt>
    <dgm:pt modelId="{835CC197-677F-4C5D-8FD1-0BE93F7DA451}" type="sibTrans" cxnId="{F6D24351-781F-436E-83E2-48292DBFB510}">
      <dgm:prSet/>
      <dgm:spPr/>
      <dgm:t>
        <a:bodyPr/>
        <a:lstStyle/>
        <a:p>
          <a:endParaRPr lang="sv-SE"/>
        </a:p>
      </dgm:t>
    </dgm:pt>
    <dgm:pt modelId="{F6BC18DA-55FD-4B72-82AD-08A3B6E07001}">
      <dgm:prSet phldrT="[Text]" custT="1"/>
      <dgm:spPr>
        <a:solidFill>
          <a:srgbClr val="1C5977"/>
        </a:solidFill>
      </dgm:spPr>
      <dgm:t>
        <a:bodyPr/>
        <a:lstStyle/>
        <a:p>
          <a:r>
            <a:rPr lang="sv-SE" sz="1900" b="1"/>
            <a:t>Bättre resurs-utnyttjande</a:t>
          </a:r>
          <a:endParaRPr lang="sv-SE" sz="1900" b="1" dirty="0"/>
        </a:p>
      </dgm:t>
    </dgm:pt>
    <dgm:pt modelId="{CC6FE9A5-5616-4574-82FE-1BCB8C9448B1}" type="parTrans" cxnId="{19D2C74B-7039-4E6D-8CDA-39B765C53CDC}">
      <dgm:prSet/>
      <dgm:spPr/>
      <dgm:t>
        <a:bodyPr/>
        <a:lstStyle/>
        <a:p>
          <a:endParaRPr lang="sv-SE"/>
        </a:p>
      </dgm:t>
    </dgm:pt>
    <dgm:pt modelId="{7997E5E2-364C-4481-A6DD-25F28FDFBB6D}" type="sibTrans" cxnId="{19D2C74B-7039-4E6D-8CDA-39B765C53CDC}">
      <dgm:prSet/>
      <dgm:spPr/>
      <dgm:t>
        <a:bodyPr/>
        <a:lstStyle/>
        <a:p>
          <a:endParaRPr lang="sv-SE"/>
        </a:p>
      </dgm:t>
    </dgm:pt>
    <dgm:pt modelId="{CF9D67B7-649E-482A-8817-547A07B8CD25}">
      <dgm:prSet phldrT="[Text]" custT="1"/>
      <dgm:spPr>
        <a:solidFill>
          <a:srgbClr val="1C5977"/>
        </a:solidFill>
      </dgm:spPr>
      <dgm:t>
        <a:bodyPr/>
        <a:lstStyle/>
        <a:p>
          <a:r>
            <a:rPr lang="sv-SE" sz="1900" b="1"/>
            <a:t>Känna trygghet i inspektörs-rollen</a:t>
          </a:r>
          <a:endParaRPr lang="sv-SE" sz="1900" b="1" dirty="0"/>
        </a:p>
      </dgm:t>
    </dgm:pt>
    <dgm:pt modelId="{79DDCD0F-B7C1-4076-BAE9-85F78B13FC42}" type="parTrans" cxnId="{820E7D57-0603-4D4B-B34C-A616AC05C154}">
      <dgm:prSet/>
      <dgm:spPr/>
      <dgm:t>
        <a:bodyPr/>
        <a:lstStyle/>
        <a:p>
          <a:endParaRPr lang="sv-SE"/>
        </a:p>
      </dgm:t>
    </dgm:pt>
    <dgm:pt modelId="{C7F7C9F1-898A-4777-B114-E5B44F1B9B38}" type="sibTrans" cxnId="{820E7D57-0603-4D4B-B34C-A616AC05C154}">
      <dgm:prSet/>
      <dgm:spPr/>
      <dgm:t>
        <a:bodyPr/>
        <a:lstStyle/>
        <a:p>
          <a:endParaRPr lang="sv-SE"/>
        </a:p>
      </dgm:t>
    </dgm:pt>
    <dgm:pt modelId="{1356B89D-507C-4206-ABE3-3F4D09BE4343}" type="pres">
      <dgm:prSet presAssocID="{770F2960-6224-489C-88E8-5BE915D8F5DD}" presName="compositeShape" presStyleCnt="0">
        <dgm:presLayoutVars>
          <dgm:chMax val="7"/>
          <dgm:dir/>
          <dgm:resizeHandles val="exact"/>
        </dgm:presLayoutVars>
      </dgm:prSet>
      <dgm:spPr/>
    </dgm:pt>
    <dgm:pt modelId="{B2D8B183-8B26-410F-A6DF-71566D01018D}" type="pres">
      <dgm:prSet presAssocID="{770F2960-6224-489C-88E8-5BE915D8F5DD}" presName="wedge1" presStyleLbl="node1" presStyleIdx="0" presStyleCnt="6" custLinFactNeighborX="3023" custLinFactNeighborY="46"/>
      <dgm:spPr/>
    </dgm:pt>
    <dgm:pt modelId="{389AFCCD-FBA9-4D1C-B9D8-6847499D725A}" type="pres">
      <dgm:prSet presAssocID="{770F2960-6224-489C-88E8-5BE915D8F5DD}" presName="wedge1Tx" presStyleLbl="node1" presStyleIdx="0" presStyleCnt="6">
        <dgm:presLayoutVars>
          <dgm:chMax val="0"/>
          <dgm:chPref val="0"/>
          <dgm:bulletEnabled val="1"/>
        </dgm:presLayoutVars>
      </dgm:prSet>
      <dgm:spPr/>
    </dgm:pt>
    <dgm:pt modelId="{A465CF87-3B74-4DFB-8D18-E15C0C476130}" type="pres">
      <dgm:prSet presAssocID="{770F2960-6224-489C-88E8-5BE915D8F5DD}" presName="wedge2" presStyleLbl="node1" presStyleIdx="1" presStyleCnt="6" custScaleX="99047" custLinFactNeighborX="7729" custLinFactNeighborY="-3855"/>
      <dgm:spPr/>
    </dgm:pt>
    <dgm:pt modelId="{00880D56-2019-407C-A449-0100F2A68E37}" type="pres">
      <dgm:prSet presAssocID="{770F2960-6224-489C-88E8-5BE915D8F5DD}" presName="wedge2Tx" presStyleLbl="node1" presStyleIdx="1" presStyleCnt="6">
        <dgm:presLayoutVars>
          <dgm:chMax val="0"/>
          <dgm:chPref val="0"/>
          <dgm:bulletEnabled val="1"/>
        </dgm:presLayoutVars>
      </dgm:prSet>
      <dgm:spPr/>
    </dgm:pt>
    <dgm:pt modelId="{6B714A60-0990-48D3-B7CA-EE4E1536D533}" type="pres">
      <dgm:prSet presAssocID="{770F2960-6224-489C-88E8-5BE915D8F5DD}" presName="wedge3" presStyleLbl="node1" presStyleIdx="2" presStyleCnt="6" custLinFactNeighborX="5741" custLinFactNeighborY="-2602"/>
      <dgm:spPr/>
    </dgm:pt>
    <dgm:pt modelId="{7817C7C2-EEE3-4866-B2F9-E9AF5F1123B4}" type="pres">
      <dgm:prSet presAssocID="{770F2960-6224-489C-88E8-5BE915D8F5DD}" presName="wedge3Tx" presStyleLbl="node1" presStyleIdx="2" presStyleCnt="6">
        <dgm:presLayoutVars>
          <dgm:chMax val="0"/>
          <dgm:chPref val="0"/>
          <dgm:bulletEnabled val="1"/>
        </dgm:presLayoutVars>
      </dgm:prSet>
      <dgm:spPr/>
    </dgm:pt>
    <dgm:pt modelId="{9B0F26B7-D71D-4628-A84B-E93DAE514982}" type="pres">
      <dgm:prSet presAssocID="{770F2960-6224-489C-88E8-5BE915D8F5DD}" presName="wedge4" presStyleLbl="node1" presStyleIdx="3" presStyleCnt="6" custLinFactNeighborX="3589" custLinFactNeighborY="-2602"/>
      <dgm:spPr/>
    </dgm:pt>
    <dgm:pt modelId="{3893B3B0-E79C-4F23-9F1B-2FF0F45520AA}" type="pres">
      <dgm:prSet presAssocID="{770F2960-6224-489C-88E8-5BE915D8F5DD}" presName="wedge4Tx" presStyleLbl="node1" presStyleIdx="3" presStyleCnt="6">
        <dgm:presLayoutVars>
          <dgm:chMax val="0"/>
          <dgm:chPref val="0"/>
          <dgm:bulletEnabled val="1"/>
        </dgm:presLayoutVars>
      </dgm:prSet>
      <dgm:spPr/>
    </dgm:pt>
    <dgm:pt modelId="{67E010B4-02FE-4524-942D-9E741BF076A8}" type="pres">
      <dgm:prSet presAssocID="{770F2960-6224-489C-88E8-5BE915D8F5DD}" presName="wedge5" presStyleLbl="node1" presStyleIdx="4" presStyleCnt="6" custLinFactNeighborX="2240" custLinFactNeighborY="-4106"/>
      <dgm:spPr/>
    </dgm:pt>
    <dgm:pt modelId="{49EC0773-BBD3-40AB-A74A-218D73E5A010}" type="pres">
      <dgm:prSet presAssocID="{770F2960-6224-489C-88E8-5BE915D8F5DD}" presName="wedge5Tx" presStyleLbl="node1" presStyleIdx="4" presStyleCnt="6">
        <dgm:presLayoutVars>
          <dgm:chMax val="0"/>
          <dgm:chPref val="0"/>
          <dgm:bulletEnabled val="1"/>
        </dgm:presLayoutVars>
      </dgm:prSet>
      <dgm:spPr/>
    </dgm:pt>
    <dgm:pt modelId="{392F2BB9-5D0A-4EF0-BE1A-311CB9723024}" type="pres">
      <dgm:prSet presAssocID="{770F2960-6224-489C-88E8-5BE915D8F5DD}" presName="wedge6" presStyleLbl="node1" presStyleIdx="5" presStyleCnt="6" custScaleX="101989" custLinFactNeighborX="3740" custLinFactNeighborY="-5359"/>
      <dgm:spPr/>
    </dgm:pt>
    <dgm:pt modelId="{755E7DB7-0B5C-4226-A05A-30B199FD25DE}" type="pres">
      <dgm:prSet presAssocID="{770F2960-6224-489C-88E8-5BE915D8F5DD}" presName="wedge6Tx" presStyleLbl="node1" presStyleIdx="5" presStyleCnt="6">
        <dgm:presLayoutVars>
          <dgm:chMax val="0"/>
          <dgm:chPref val="0"/>
          <dgm:bulletEnabled val="1"/>
        </dgm:presLayoutVars>
      </dgm:prSet>
      <dgm:spPr/>
    </dgm:pt>
  </dgm:ptLst>
  <dgm:cxnLst>
    <dgm:cxn modelId="{670D9B08-E2C2-4BED-9B4C-6C3969D1A2A3}" type="presOf" srcId="{CF9D67B7-649E-482A-8817-547A07B8CD25}" destId="{9B0F26B7-D71D-4628-A84B-E93DAE514982}" srcOrd="0" destOrd="0" presId="urn:microsoft.com/office/officeart/2005/8/layout/chart3"/>
    <dgm:cxn modelId="{37E11509-D9D6-46F1-9857-3F93767F688A}" type="presOf" srcId="{6B974B53-5434-4762-8F91-6997CA479C8B}" destId="{7817C7C2-EEE3-4866-B2F9-E9AF5F1123B4}" srcOrd="1" destOrd="0" presId="urn:microsoft.com/office/officeart/2005/8/layout/chart3"/>
    <dgm:cxn modelId="{9901A42F-917F-4311-A86B-74DD58AE75EA}" srcId="{770F2960-6224-489C-88E8-5BE915D8F5DD}" destId="{84AC76ED-903E-45CD-89E7-E0D7B3F7BB91}" srcOrd="0" destOrd="0" parTransId="{9EC73D16-06E3-4674-B429-B483B1343D43}" sibTransId="{1A47A868-A210-4AF0-AFAE-FE4D6B46DB7C}"/>
    <dgm:cxn modelId="{B3ADDB37-149A-436A-B224-BC4633D723A3}" type="presOf" srcId="{332724BF-9035-4A1C-BA42-84987E0B0B61}" destId="{49EC0773-BBD3-40AB-A74A-218D73E5A010}" srcOrd="1" destOrd="0" presId="urn:microsoft.com/office/officeart/2005/8/layout/chart3"/>
    <dgm:cxn modelId="{0AB7723B-0B83-429E-AA0F-A95D47B9FC10}" type="presOf" srcId="{CF9D67B7-649E-482A-8817-547A07B8CD25}" destId="{3893B3B0-E79C-4F23-9F1B-2FF0F45520AA}" srcOrd="1" destOrd="0" presId="urn:microsoft.com/office/officeart/2005/8/layout/chart3"/>
    <dgm:cxn modelId="{87A1255C-72AD-4925-B792-971FB344F4D5}" srcId="{770F2960-6224-489C-88E8-5BE915D8F5DD}" destId="{6B974B53-5434-4762-8F91-6997CA479C8B}" srcOrd="2" destOrd="0" parTransId="{2C9D6F65-D4BF-4AFC-BC97-99F2320225F4}" sibTransId="{99A490B7-F403-4340-890E-CA2E93D0D7CA}"/>
    <dgm:cxn modelId="{19D2C74B-7039-4E6D-8CDA-39B765C53CDC}" srcId="{770F2960-6224-489C-88E8-5BE915D8F5DD}" destId="{F6BC18DA-55FD-4B72-82AD-08A3B6E07001}" srcOrd="1" destOrd="0" parTransId="{CC6FE9A5-5616-4574-82FE-1BCB8C9448B1}" sibTransId="{7997E5E2-364C-4481-A6DD-25F28FDFBB6D}"/>
    <dgm:cxn modelId="{20CE184D-77D2-48C6-992D-6FDB331BC8AE}" type="presOf" srcId="{055BA87C-D211-44DA-8EF3-672A5FB2A4E5}" destId="{392F2BB9-5D0A-4EF0-BE1A-311CB9723024}" srcOrd="0" destOrd="0" presId="urn:microsoft.com/office/officeart/2005/8/layout/chart3"/>
    <dgm:cxn modelId="{F6D24351-781F-436E-83E2-48292DBFB510}" srcId="{770F2960-6224-489C-88E8-5BE915D8F5DD}" destId="{055BA87C-D211-44DA-8EF3-672A5FB2A4E5}" srcOrd="5" destOrd="0" parTransId="{CB804B7B-E120-4D97-A831-A557F78FBCA1}" sibTransId="{835CC197-677F-4C5D-8FD1-0BE93F7DA451}"/>
    <dgm:cxn modelId="{17183552-C386-42BB-94D8-5883881C7B08}" type="presOf" srcId="{770F2960-6224-489C-88E8-5BE915D8F5DD}" destId="{1356B89D-507C-4206-ABE3-3F4D09BE4343}" srcOrd="0" destOrd="0" presId="urn:microsoft.com/office/officeart/2005/8/layout/chart3"/>
    <dgm:cxn modelId="{FBDCAB55-433D-4196-92C2-F6CB563DD3F0}" type="presOf" srcId="{332724BF-9035-4A1C-BA42-84987E0B0B61}" destId="{67E010B4-02FE-4524-942D-9E741BF076A8}" srcOrd="0" destOrd="0" presId="urn:microsoft.com/office/officeart/2005/8/layout/chart3"/>
    <dgm:cxn modelId="{21271576-26C9-401E-A80F-88394066FB45}" type="presOf" srcId="{6B974B53-5434-4762-8F91-6997CA479C8B}" destId="{6B714A60-0990-48D3-B7CA-EE4E1536D533}" srcOrd="0" destOrd="0" presId="urn:microsoft.com/office/officeart/2005/8/layout/chart3"/>
    <dgm:cxn modelId="{820E7D57-0603-4D4B-B34C-A616AC05C154}" srcId="{770F2960-6224-489C-88E8-5BE915D8F5DD}" destId="{CF9D67B7-649E-482A-8817-547A07B8CD25}" srcOrd="3" destOrd="0" parTransId="{79DDCD0F-B7C1-4076-BAE9-85F78B13FC42}" sibTransId="{C7F7C9F1-898A-4777-B114-E5B44F1B9B38}"/>
    <dgm:cxn modelId="{4EC85593-7A4D-4BAE-AAE0-F12D90684B1B}" type="presOf" srcId="{F6BC18DA-55FD-4B72-82AD-08A3B6E07001}" destId="{A465CF87-3B74-4DFB-8D18-E15C0C476130}" srcOrd="0" destOrd="0" presId="urn:microsoft.com/office/officeart/2005/8/layout/chart3"/>
    <dgm:cxn modelId="{BA8F5CAC-EFFF-4BA5-8746-BEF94A237060}" type="presOf" srcId="{055BA87C-D211-44DA-8EF3-672A5FB2A4E5}" destId="{755E7DB7-0B5C-4226-A05A-30B199FD25DE}" srcOrd="1" destOrd="0" presId="urn:microsoft.com/office/officeart/2005/8/layout/chart3"/>
    <dgm:cxn modelId="{377FC4AF-15C0-4A31-B219-78146E23F763}" type="presOf" srcId="{84AC76ED-903E-45CD-89E7-E0D7B3F7BB91}" destId="{B2D8B183-8B26-410F-A6DF-71566D01018D}" srcOrd="0" destOrd="0" presId="urn:microsoft.com/office/officeart/2005/8/layout/chart3"/>
    <dgm:cxn modelId="{0B4CDFDC-B50D-450B-9BF1-CB3A69DEBA5C}" type="presOf" srcId="{84AC76ED-903E-45CD-89E7-E0D7B3F7BB91}" destId="{389AFCCD-FBA9-4D1C-B9D8-6847499D725A}" srcOrd="1" destOrd="0" presId="urn:microsoft.com/office/officeart/2005/8/layout/chart3"/>
    <dgm:cxn modelId="{E5C1B2EB-E512-4307-A076-D657FAA501A7}" srcId="{770F2960-6224-489C-88E8-5BE915D8F5DD}" destId="{332724BF-9035-4A1C-BA42-84987E0B0B61}" srcOrd="4" destOrd="0" parTransId="{E0E01857-1CEF-4C15-AC91-FB75E1669C1F}" sibTransId="{DE0F3433-CB37-405D-859B-3734D12447EF}"/>
    <dgm:cxn modelId="{D6291AF5-4EB9-4E59-B834-C38721B64D58}" type="presOf" srcId="{F6BC18DA-55FD-4B72-82AD-08A3B6E07001}" destId="{00880D56-2019-407C-A449-0100F2A68E37}" srcOrd="1" destOrd="0" presId="urn:microsoft.com/office/officeart/2005/8/layout/chart3"/>
    <dgm:cxn modelId="{63F09028-D31D-4417-ACC4-FDC5278A392D}" type="presParOf" srcId="{1356B89D-507C-4206-ABE3-3F4D09BE4343}" destId="{B2D8B183-8B26-410F-A6DF-71566D01018D}" srcOrd="0" destOrd="0" presId="urn:microsoft.com/office/officeart/2005/8/layout/chart3"/>
    <dgm:cxn modelId="{BDD10CD6-0E63-4AF0-B63D-CCD8BF08A08D}" type="presParOf" srcId="{1356B89D-507C-4206-ABE3-3F4D09BE4343}" destId="{389AFCCD-FBA9-4D1C-B9D8-6847499D725A}" srcOrd="1" destOrd="0" presId="urn:microsoft.com/office/officeart/2005/8/layout/chart3"/>
    <dgm:cxn modelId="{DC32A661-CF42-4436-AEDF-D1A1C4650FE7}" type="presParOf" srcId="{1356B89D-507C-4206-ABE3-3F4D09BE4343}" destId="{A465CF87-3B74-4DFB-8D18-E15C0C476130}" srcOrd="2" destOrd="0" presId="urn:microsoft.com/office/officeart/2005/8/layout/chart3"/>
    <dgm:cxn modelId="{35198883-88BE-4FD7-BC9B-6107BCFF584B}" type="presParOf" srcId="{1356B89D-507C-4206-ABE3-3F4D09BE4343}" destId="{00880D56-2019-407C-A449-0100F2A68E37}" srcOrd="3" destOrd="0" presId="urn:microsoft.com/office/officeart/2005/8/layout/chart3"/>
    <dgm:cxn modelId="{65997515-8F9F-445F-BB34-CB7D2132B0BB}" type="presParOf" srcId="{1356B89D-507C-4206-ABE3-3F4D09BE4343}" destId="{6B714A60-0990-48D3-B7CA-EE4E1536D533}" srcOrd="4" destOrd="0" presId="urn:microsoft.com/office/officeart/2005/8/layout/chart3"/>
    <dgm:cxn modelId="{89CC6840-EF6D-4E44-A1DB-236056FE8DC7}" type="presParOf" srcId="{1356B89D-507C-4206-ABE3-3F4D09BE4343}" destId="{7817C7C2-EEE3-4866-B2F9-E9AF5F1123B4}" srcOrd="5" destOrd="0" presId="urn:microsoft.com/office/officeart/2005/8/layout/chart3"/>
    <dgm:cxn modelId="{E91758E0-8263-4338-8B6A-C3147DD1782C}" type="presParOf" srcId="{1356B89D-507C-4206-ABE3-3F4D09BE4343}" destId="{9B0F26B7-D71D-4628-A84B-E93DAE514982}" srcOrd="6" destOrd="0" presId="urn:microsoft.com/office/officeart/2005/8/layout/chart3"/>
    <dgm:cxn modelId="{EF414CFD-7795-4AE5-99AA-D3100CA1980F}" type="presParOf" srcId="{1356B89D-507C-4206-ABE3-3F4D09BE4343}" destId="{3893B3B0-E79C-4F23-9F1B-2FF0F45520AA}" srcOrd="7" destOrd="0" presId="urn:microsoft.com/office/officeart/2005/8/layout/chart3"/>
    <dgm:cxn modelId="{CA0751EF-0906-4F6D-A592-0FA069D0F05F}" type="presParOf" srcId="{1356B89D-507C-4206-ABE3-3F4D09BE4343}" destId="{67E010B4-02FE-4524-942D-9E741BF076A8}" srcOrd="8" destOrd="0" presId="urn:microsoft.com/office/officeart/2005/8/layout/chart3"/>
    <dgm:cxn modelId="{50316F30-5157-45DF-9031-2A759DD648D4}" type="presParOf" srcId="{1356B89D-507C-4206-ABE3-3F4D09BE4343}" destId="{49EC0773-BBD3-40AB-A74A-218D73E5A010}" srcOrd="9" destOrd="0" presId="urn:microsoft.com/office/officeart/2005/8/layout/chart3"/>
    <dgm:cxn modelId="{4B21135B-1DCD-4CFB-917D-DA109A6EA310}" type="presParOf" srcId="{1356B89D-507C-4206-ABE3-3F4D09BE4343}" destId="{392F2BB9-5D0A-4EF0-BE1A-311CB9723024}" srcOrd="10" destOrd="0" presId="urn:microsoft.com/office/officeart/2005/8/layout/chart3"/>
    <dgm:cxn modelId="{CA4F4F07-64CD-4D0C-809E-642B7020A3C9}" type="presParOf" srcId="{1356B89D-507C-4206-ABE3-3F4D09BE4343}" destId="{755E7DB7-0B5C-4226-A05A-30B199FD25DE}" srcOrd="11" destOrd="0" presId="urn:microsoft.com/office/officeart/2005/8/layout/char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8B183-8B26-410F-A6DF-71566D01018D}">
      <dsp:nvSpPr>
        <dsp:cNvPr id="0" name=""/>
        <dsp:cNvSpPr/>
      </dsp:nvSpPr>
      <dsp:spPr>
        <a:xfrm>
          <a:off x="1358323" y="387222"/>
          <a:ext cx="5537737" cy="5537737"/>
        </a:xfrm>
        <a:prstGeom prst="pie">
          <a:avLst>
            <a:gd name="adj1" fmla="val 16200000"/>
            <a:gd name="adj2" fmla="val 19800000"/>
          </a:avLst>
        </a:prstGeom>
        <a:solidFill>
          <a:srgbClr val="1C597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b="1" kern="1200" dirty="0"/>
            <a:t>Effektivisering</a:t>
          </a:r>
        </a:p>
      </dsp:txBody>
      <dsp:txXfrm>
        <a:off x="4186524" y="980551"/>
        <a:ext cx="1615173" cy="1186658"/>
      </dsp:txXfrm>
    </dsp:sp>
    <dsp:sp modelId="{A465CF87-3B74-4DFB-8D18-E15C0C476130}">
      <dsp:nvSpPr>
        <dsp:cNvPr id="0" name=""/>
        <dsp:cNvSpPr/>
      </dsp:nvSpPr>
      <dsp:spPr>
        <a:xfrm>
          <a:off x="1480502" y="456652"/>
          <a:ext cx="5484963" cy="5537737"/>
        </a:xfrm>
        <a:prstGeom prst="pie">
          <a:avLst>
            <a:gd name="adj1" fmla="val 19800000"/>
            <a:gd name="adj2" fmla="val 1800000"/>
          </a:avLst>
        </a:prstGeom>
        <a:solidFill>
          <a:srgbClr val="1C597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b="1" kern="1200"/>
            <a:t>Bättre resurs-utnyttjande</a:t>
          </a:r>
          <a:endParaRPr lang="sv-SE" sz="1900" b="1" kern="1200" dirty="0"/>
        </a:p>
      </dsp:txBody>
      <dsp:txXfrm>
        <a:off x="5235090" y="2665154"/>
        <a:ext cx="1658548" cy="1120732"/>
      </dsp:txXfrm>
    </dsp:sp>
    <dsp:sp modelId="{6B714A60-0990-48D3-B7CA-EE4E1536D533}">
      <dsp:nvSpPr>
        <dsp:cNvPr id="0" name=""/>
        <dsp:cNvSpPr/>
      </dsp:nvSpPr>
      <dsp:spPr>
        <a:xfrm>
          <a:off x="1344025" y="526040"/>
          <a:ext cx="5537737" cy="5537737"/>
        </a:xfrm>
        <a:prstGeom prst="pie">
          <a:avLst>
            <a:gd name="adj1" fmla="val 1800000"/>
            <a:gd name="adj2" fmla="val 5400000"/>
          </a:avLst>
        </a:prstGeom>
        <a:solidFill>
          <a:srgbClr val="1C597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b="1" kern="1200"/>
            <a:t>Samsyn</a:t>
          </a:r>
          <a:endParaRPr lang="sv-SE" sz="1900" b="1" kern="1200" dirty="0"/>
        </a:p>
      </dsp:txBody>
      <dsp:txXfrm>
        <a:off x="4172227" y="4283790"/>
        <a:ext cx="1615173" cy="1186658"/>
      </dsp:txXfrm>
    </dsp:sp>
    <dsp:sp modelId="{9B0F26B7-D71D-4628-A84B-E93DAE514982}">
      <dsp:nvSpPr>
        <dsp:cNvPr id="0" name=""/>
        <dsp:cNvSpPr/>
      </dsp:nvSpPr>
      <dsp:spPr>
        <a:xfrm>
          <a:off x="1224853" y="526040"/>
          <a:ext cx="5537737" cy="5537737"/>
        </a:xfrm>
        <a:prstGeom prst="pie">
          <a:avLst>
            <a:gd name="adj1" fmla="val 5400000"/>
            <a:gd name="adj2" fmla="val 9000000"/>
          </a:avLst>
        </a:prstGeom>
        <a:solidFill>
          <a:srgbClr val="1C597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b="1" kern="1200"/>
            <a:t>Känna trygghet i inspektörs-rollen</a:t>
          </a:r>
          <a:endParaRPr lang="sv-SE" sz="1900" b="1" kern="1200" dirty="0"/>
        </a:p>
      </dsp:txBody>
      <dsp:txXfrm>
        <a:off x="2319215" y="4283790"/>
        <a:ext cx="1615173" cy="1186658"/>
      </dsp:txXfrm>
    </dsp:sp>
    <dsp:sp modelId="{67E010B4-02FE-4524-942D-9E741BF076A8}">
      <dsp:nvSpPr>
        <dsp:cNvPr id="0" name=""/>
        <dsp:cNvSpPr/>
      </dsp:nvSpPr>
      <dsp:spPr>
        <a:xfrm>
          <a:off x="1150149" y="442752"/>
          <a:ext cx="5537737" cy="5537737"/>
        </a:xfrm>
        <a:prstGeom prst="pie">
          <a:avLst>
            <a:gd name="adj1" fmla="val 9000000"/>
            <a:gd name="adj2" fmla="val 12600000"/>
          </a:avLst>
        </a:prstGeom>
        <a:solidFill>
          <a:srgbClr val="1C597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b="1" kern="1200" dirty="0"/>
            <a:t>Kompetens och </a:t>
          </a:r>
          <a:r>
            <a:rPr lang="sv-SE" sz="1900" b="1" kern="1200" dirty="0" err="1"/>
            <a:t>verksamhets-utveckling</a:t>
          </a:r>
          <a:endParaRPr lang="sv-SE" sz="1900" b="1" kern="1200" dirty="0"/>
        </a:p>
      </dsp:txBody>
      <dsp:txXfrm>
        <a:off x="1235852" y="2651255"/>
        <a:ext cx="1674506" cy="1120732"/>
      </dsp:txXfrm>
    </dsp:sp>
    <dsp:sp modelId="{392F2BB9-5D0A-4EF0-BE1A-311CB9723024}">
      <dsp:nvSpPr>
        <dsp:cNvPr id="0" name=""/>
        <dsp:cNvSpPr/>
      </dsp:nvSpPr>
      <dsp:spPr>
        <a:xfrm>
          <a:off x="1178142" y="373364"/>
          <a:ext cx="5647883" cy="5537737"/>
        </a:xfrm>
        <a:prstGeom prst="pie">
          <a:avLst>
            <a:gd name="adj1" fmla="val 12600000"/>
            <a:gd name="adj2" fmla="val 16200000"/>
          </a:avLst>
        </a:prstGeom>
        <a:solidFill>
          <a:srgbClr val="1C597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b="1" kern="1200"/>
            <a:t>Påverkan</a:t>
          </a:r>
          <a:endParaRPr lang="sv-SE" sz="1900" b="1" kern="1200" dirty="0"/>
        </a:p>
      </dsp:txBody>
      <dsp:txXfrm>
        <a:off x="2294271" y="966693"/>
        <a:ext cx="1647299" cy="118665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C1F41-F505-4205-993B-C45AEDB4F87B}" type="datetimeFigureOut">
              <a:rPr lang="sv-SE" smtClean="0"/>
              <a:t>2026-02-19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9D1AD-2DB6-4BD5-AC5E-497936C2B236}" type="slidenum">
              <a:rPr lang="sv-SE" smtClean="0"/>
              <a:t>‹#›</a:t>
            </a:fld>
            <a:endParaRPr lang="sv-SE"/>
          </a:p>
        </p:txBody>
      </p:sp>
    </p:spTree>
    <p:extLst>
      <p:ext uri="{BB962C8B-B14F-4D97-AF65-F5344CB8AC3E}">
        <p14:creationId xmlns:p14="http://schemas.microsoft.com/office/powerpoint/2010/main" val="347026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turvardsverket.se/vagledning-och-stod/branscher-och-verksamheter/takt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Foto: </a:t>
            </a:r>
            <a:r>
              <a:rPr lang="sv-SE" b="0" dirty="0"/>
              <a:t>Fotot är taget ut över Laholmsbukten från </a:t>
            </a:r>
            <a:r>
              <a:rPr lang="sv-SE" b="0" dirty="0" err="1"/>
              <a:t>Svärjarehålan</a:t>
            </a:r>
            <a:r>
              <a:rPr lang="sv-SE" b="0" dirty="0"/>
              <a:t> på nyårsafton 2025 av Martina Lindegren</a:t>
            </a:r>
            <a:br>
              <a:rPr lang="sv-SE" b="0" dirty="0"/>
            </a:br>
            <a:br>
              <a:rPr lang="sv-SE" b="1" dirty="0"/>
            </a:br>
            <a:r>
              <a:rPr lang="sv-SE" b="1" dirty="0"/>
              <a:t>Hej!</a:t>
            </a:r>
          </a:p>
          <a:p>
            <a:r>
              <a:rPr lang="sv-SE" dirty="0"/>
              <a:t>Nu ska jag presentera Miljösamverkan</a:t>
            </a:r>
            <a:r>
              <a:rPr lang="sv-SE" baseline="0" dirty="0"/>
              <a:t> Västs verksamhetsberättelse för 2025. </a:t>
            </a:r>
          </a:p>
          <a:p>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Vid FRÅGOR om Halland och Västra Götalands samverkan:</a:t>
            </a:r>
            <a:endParaRPr lang="sv-SE"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Vår samverkan startade i samband med projektet Tillsynsutveckling i Väst (</a:t>
            </a:r>
            <a:r>
              <a:rPr lang="sv-SE" sz="1200" b="0" i="0" kern="1200" baseline="0" dirty="0">
                <a:solidFill>
                  <a:schemeClr val="tx1"/>
                </a:solidFill>
                <a:effectLst/>
                <a:latin typeface="+mn-lt"/>
                <a:ea typeface="+mn-ea"/>
                <a:cs typeface="+mn-cs"/>
              </a:rPr>
              <a:t>TUV).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baseline="0" dirty="0">
                <a:solidFill>
                  <a:schemeClr val="tx1"/>
                </a:solidFill>
                <a:effectLst/>
                <a:latin typeface="+mn-lt"/>
                <a:ea typeface="+mn-ea"/>
                <a:cs typeface="+mn-cs"/>
              </a:rPr>
              <a:t>TUV p</a:t>
            </a:r>
            <a:r>
              <a:rPr lang="sv-SE" sz="1200" b="0" dirty="0">
                <a:ea typeface="Arial Unicode MS" pitchFamily="34" charset="-128"/>
                <a:cs typeface="Arial Unicode MS" pitchFamily="34" charset="-128"/>
              </a:rPr>
              <a:t>ågick mellan </a:t>
            </a:r>
            <a:r>
              <a:rPr lang="sv-SE" sz="1200" b="0" dirty="0"/>
              <a:t>september 2011- februari 2014.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0" dirty="0">
                <a:ea typeface="Arial Unicode MS" pitchFamily="34" charset="-128"/>
                <a:cs typeface="Arial Unicode MS" pitchFamily="34" charset="-128"/>
              </a:rPr>
              <a:t>TUV var ett gemensamt projekt för oss som jobbar på miljömyndigheter i Halland och Västra Götaland. </a:t>
            </a:r>
          </a:p>
          <a:p>
            <a:pPr marL="171450" indent="-171450">
              <a:spcBef>
                <a:spcPts val="500"/>
              </a:spcBef>
              <a:buFont typeface="Arial" panose="020B0604020202020204" pitchFamily="34" charset="0"/>
              <a:buChar char="•"/>
              <a:tabLst>
                <a:tab pos="0" algn="l"/>
                <a:tab pos="471849" algn="l"/>
                <a:tab pos="945373" algn="l"/>
                <a:tab pos="1418895" algn="l"/>
                <a:tab pos="1892418" algn="l"/>
                <a:tab pos="2365940" algn="l"/>
                <a:tab pos="2839463" algn="l"/>
                <a:tab pos="3312986" algn="l"/>
                <a:tab pos="3786509" algn="l"/>
                <a:tab pos="4260031" algn="l"/>
                <a:tab pos="4733554" algn="l"/>
                <a:tab pos="5207076" algn="l"/>
                <a:tab pos="5680599" algn="l"/>
                <a:tab pos="6154122" algn="l"/>
                <a:tab pos="6627645" algn="l"/>
                <a:tab pos="7101167" algn="l"/>
                <a:tab pos="7574690" algn="l"/>
                <a:tab pos="8048212" algn="l"/>
                <a:tab pos="8521735" algn="l"/>
                <a:tab pos="8995258" algn="l"/>
                <a:tab pos="9468781" algn="l"/>
              </a:tabLst>
            </a:pPr>
            <a:r>
              <a:rPr lang="sv-SE" altLang="sv-SE" b="0" dirty="0">
                <a:ea typeface="Arial Unicode MS" pitchFamily="34" charset="-128"/>
                <a:cs typeface="Arial Unicode MS" pitchFamily="34" charset="-128"/>
              </a:rPr>
              <a:t>Alla projektdeltagare arbetade, direkt eller indirekt, med tillsyn enligt miljöbalken, livsmedels- och djurskyddslagarna och med angränsande frågor. </a:t>
            </a:r>
          </a:p>
          <a:p>
            <a:pPr marL="171450" indent="-171450">
              <a:spcBef>
                <a:spcPts val="500"/>
              </a:spcBef>
              <a:buFont typeface="Arial" panose="020B0604020202020204" pitchFamily="34" charset="0"/>
              <a:buChar char="•"/>
              <a:tabLst>
                <a:tab pos="0" algn="l"/>
                <a:tab pos="471849" algn="l"/>
                <a:tab pos="945373" algn="l"/>
                <a:tab pos="1418895" algn="l"/>
                <a:tab pos="1892418" algn="l"/>
                <a:tab pos="2365940" algn="l"/>
                <a:tab pos="2839463" algn="l"/>
                <a:tab pos="3312986" algn="l"/>
                <a:tab pos="3786509" algn="l"/>
                <a:tab pos="4260031" algn="l"/>
                <a:tab pos="4733554" algn="l"/>
                <a:tab pos="5207076" algn="l"/>
                <a:tab pos="5680599" algn="l"/>
                <a:tab pos="6154122" algn="l"/>
                <a:tab pos="6627645" algn="l"/>
                <a:tab pos="7101167" algn="l"/>
                <a:tab pos="7574690" algn="l"/>
                <a:tab pos="8048212" algn="l"/>
                <a:tab pos="8521735" algn="l"/>
                <a:tab pos="8995258" algn="l"/>
                <a:tab pos="9468781" algn="l"/>
              </a:tabLst>
            </a:pPr>
            <a:r>
              <a:rPr lang="sv-SE" altLang="sv-SE" b="0" dirty="0">
                <a:ea typeface="Arial Unicode MS" pitchFamily="34" charset="-128"/>
                <a:cs typeface="Arial Unicode MS" pitchFamily="34" charset="-128"/>
              </a:rPr>
              <a:t>Cirka 1 000 personer från 58 organisationer medverkade i projektet. </a:t>
            </a:r>
            <a:r>
              <a:rPr lang="sv-SE" altLang="sv-SE" b="0" dirty="0"/>
              <a:t>Projektet finansierades av Europeiska Socialfonden. </a:t>
            </a:r>
            <a:r>
              <a:rPr lang="sv-SE" altLang="sv-SE" b="0" dirty="0">
                <a:ea typeface="Arial Unicode MS" pitchFamily="34" charset="-128"/>
                <a:cs typeface="Arial Unicode MS" pitchFamily="34" charset="-128"/>
              </a:rPr>
              <a:t>L</a:t>
            </a:r>
            <a:r>
              <a:rPr lang="sv-SE" altLang="sv-SE" b="0" dirty="0"/>
              <a:t>änsstyrelsen i Västra Götalands län var projektägare och drev TUV i samverkan med Länsstyrelsen i Halland, alla 55 kommuner i Halland och Västra Götaland, Region Halland och fyra kommunalförbund i Västra Götaland.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sz="1200" b="0" dirty="0">
                <a:ea typeface="Arial Unicode MS" pitchFamily="34" charset="-128"/>
                <a:cs typeface="Arial Unicode MS" pitchFamily="34" charset="-128"/>
              </a:rPr>
              <a:t>TUV handlade om</a:t>
            </a:r>
            <a:r>
              <a:rPr lang="sv-SE" altLang="sv-SE" sz="1200" b="0" dirty="0"/>
              <a:t> mjuka frågor som retorik, ledarskap, processledning, </a:t>
            </a:r>
            <a:r>
              <a:rPr lang="sv-SE" dirty="0"/>
              <a:t>kommunikation och bemötande samt effektivitet. </a:t>
            </a:r>
            <a:endParaRPr lang="sv-SE" b="0" i="0" u="sng" dirty="0">
              <a:solidFill>
                <a:srgbClr val="191B26"/>
              </a:solidFill>
              <a:effectLst/>
              <a:latin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tLang="sv-SE" sz="1200" b="0"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1</a:t>
            </a:fld>
            <a:endParaRPr lang="sv-SE"/>
          </a:p>
        </p:txBody>
      </p:sp>
    </p:spTree>
    <p:extLst>
      <p:ext uri="{BB962C8B-B14F-4D97-AF65-F5344CB8AC3E}">
        <p14:creationId xmlns:p14="http://schemas.microsoft.com/office/powerpoint/2010/main" val="183204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Bakgrund</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dirty="0"/>
              <a:t>För att på bästa vis stötta inspektörer som arbetar med livsmedel kommer vi att ha ett </a:t>
            </a:r>
            <a:r>
              <a:rPr lang="sv-SE" dirty="0" err="1"/>
              <a:t>inventeringsprojekt</a:t>
            </a:r>
            <a:r>
              <a:rPr lang="sv-SE" dirty="0"/>
              <a:t> under 2026 där vi undersöker vilka behov som finns och hur vi i Miljösamverkan kan tillgodose dem. Detta kommer bland annat att ske genom dialog med inspektörer som arbetar med livsmedel, livsmedelsverket och andra relevanta verk samt undersöka hur vi kan förhålla oss till den nationella kontrollplanen. </a:t>
            </a:r>
          </a:p>
          <a:p>
            <a:endParaRPr lang="sv-SE" dirty="0"/>
          </a:p>
          <a:p>
            <a:r>
              <a:rPr lang="sv-SE" dirty="0"/>
              <a:t>Arbetet startade senhösten 2025 och pågår löpande under 2026. Aktiviteter/projekt för livsmedel kan tillkomma och påbörjas under tiden. Arbetet kommer i huvudsak att utföras av projektledare. Arbetsgrupper kan komma att tillsättas.</a:t>
            </a:r>
          </a:p>
        </p:txBody>
      </p:sp>
      <p:sp>
        <p:nvSpPr>
          <p:cNvPr id="4" name="Platshållare för bildnummer 3"/>
          <p:cNvSpPr>
            <a:spLocks noGrp="1"/>
          </p:cNvSpPr>
          <p:nvPr>
            <p:ph type="sldNum" sz="quarter" idx="5"/>
          </p:nvPr>
        </p:nvSpPr>
        <p:spPr/>
        <p:txBody>
          <a:bodyPr/>
          <a:lstStyle/>
          <a:p>
            <a:fld id="{94D9D1AD-2DB6-4BD5-AC5E-497936C2B236}" type="slidenum">
              <a:rPr lang="sv-SE" smtClean="0"/>
              <a:t>10</a:t>
            </a:fld>
            <a:endParaRPr lang="sv-SE"/>
          </a:p>
        </p:txBody>
      </p:sp>
    </p:spTree>
    <p:extLst>
      <p:ext uri="{BB962C8B-B14F-4D97-AF65-F5344CB8AC3E}">
        <p14:creationId xmlns:p14="http://schemas.microsoft.com/office/powerpoint/2010/main" val="357918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2E4AB-CE4D-CB29-CD28-C5D1A036F65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74E3E4E-FEFA-B9FE-93C8-53C825C2B08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809AE99-8646-D6BE-F1B2-CA151EB9DF24}"/>
              </a:ext>
            </a:extLst>
          </p:cNvPr>
          <p:cNvSpPr>
            <a:spLocks noGrp="1"/>
          </p:cNvSpPr>
          <p:nvPr>
            <p:ph type="body" idx="1"/>
          </p:nvPr>
        </p:nvSpPr>
        <p:spPr/>
        <p:txBody>
          <a:bodyPr/>
          <a:lstStyle/>
          <a:p>
            <a:pPr marL="0" marR="0">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Bakgrund</a:t>
            </a:r>
          </a:p>
          <a:p>
            <a:pPr marL="0" marR="0">
              <a:lnSpc>
                <a:spcPct val="107000"/>
              </a:lnSpc>
              <a:spcAft>
                <a:spcPts val="800"/>
              </a:spcAf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800" b="0" kern="100" dirty="0">
                <a:effectLst/>
                <a:latin typeface="Aptos" panose="020B0004020202020204" pitchFamily="34" charset="0"/>
                <a:ea typeface="Aptos" panose="020B0004020202020204" pitchFamily="34" charset="0"/>
                <a:cs typeface="Times New Roman" panose="02020603050405020304" pitchFamily="18" charset="0"/>
              </a:rPr>
              <a:t>Projektet startade i april 2025. </a:t>
            </a:r>
            <a:r>
              <a:rPr lang="sv-SE" sz="1200" kern="1200" dirty="0">
                <a:solidFill>
                  <a:schemeClr val="tx1"/>
                </a:solidFill>
                <a:effectLst/>
                <a:latin typeface="+mn-lt"/>
                <a:ea typeface="+mn-ea"/>
                <a:cs typeface="+mn-cs"/>
              </a:rPr>
              <a:t>Den ursprungliga planen för projekt</a:t>
            </a:r>
            <a:r>
              <a:rPr lang="sv-SE" sz="1200" i="1" kern="1200" dirty="0">
                <a:solidFill>
                  <a:schemeClr val="tx1"/>
                </a:solidFill>
                <a:effectLst/>
                <a:latin typeface="+mn-lt"/>
                <a:ea typeface="+mn-ea"/>
                <a:cs typeface="+mn-cs"/>
              </a:rPr>
              <a:t> Handläggarstöd för täkttillsyn</a:t>
            </a:r>
            <a:r>
              <a:rPr lang="sv-SE" sz="1200" kern="1200" dirty="0">
                <a:solidFill>
                  <a:schemeClr val="tx1"/>
                </a:solidFill>
                <a:effectLst/>
                <a:latin typeface="+mn-lt"/>
                <a:ea typeface="+mn-ea"/>
                <a:cs typeface="+mn-cs"/>
              </a:rPr>
              <a:t> var att uppdatera Miljösamverkans handledning för täkttillsyn (2011). Under projektets arbete med omvärldsbevakning framkom dock att Naturvårdsverket samtidigt arbetade med en ny vägledning för täkttillsyn, som publicerades hösten 2025. Här hittar du vägledningen: </a:t>
            </a:r>
            <a:r>
              <a:rPr lang="sv-SE" dirty="0">
                <a:hlinkClick r:id="rId3"/>
              </a:rPr>
              <a:t>Vägledning om täkter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Projektgruppen genomförde därför en jämförelse mellan Miljösamverkans handledning och Naturvårdsverkets vägledning. Jämförelsen visade att många delar från Miljösamverkans handledning redan finns med i Naturvårdsverkets vägledning, om än i något annan form. Samtidigt bedömde projektgruppen att det krävs att arbeta med Naturvårdsverkets vägledning för att kunna avgöra om någon komplettering behövs.</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Mot denna bakgrund valde projektgruppen att inte gå vidare med att uppdatera Miljösamverkans handledning eller ta fram några kompletteringar till Naturvårdsverkets vägledning i detta skede. Projektets inriktning ändrades därför och fick ett tydligare fokus på temadagen. Därför genomfördes en större revidering av projektplanen, och projektet har även bytt namn till </a:t>
            </a:r>
            <a:r>
              <a:rPr lang="sv-SE" sz="1200" i="1" kern="1200" dirty="0">
                <a:solidFill>
                  <a:schemeClr val="tx1"/>
                </a:solidFill>
                <a:effectLst/>
                <a:latin typeface="+mn-lt"/>
                <a:ea typeface="+mn-ea"/>
                <a:cs typeface="+mn-cs"/>
              </a:rPr>
              <a:t>Temadag täkttillsyn</a:t>
            </a:r>
            <a:r>
              <a:rPr lang="sv-SE" sz="1200" kern="1200" dirty="0">
                <a:solidFill>
                  <a:schemeClr val="tx1"/>
                </a:solidFill>
                <a:effectLst/>
                <a:latin typeface="+mn-lt"/>
                <a:ea typeface="+mn-ea"/>
                <a:cs typeface="+mn-cs"/>
              </a:rPr>
              <a:t> för att bättre spegla projektets aktuella innehåll.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Syftet med temadagen är att samla inspektörer som arbetar med tillsyn av täkter för att stärka deras trygghet och kunskap i tillsynsarbetet. Dagen ska också främja erfarenhetsutbyte, skapa samsyn i bedömningar och bidra till ökad samverkan med andra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Projektmål</a:t>
            </a:r>
          </a:p>
          <a:p>
            <a:r>
              <a:rPr lang="sv-SE" sz="1200" kern="1200" dirty="0">
                <a:solidFill>
                  <a:schemeClr val="tx1"/>
                </a:solidFill>
                <a:effectLst/>
                <a:latin typeface="+mn-lt"/>
                <a:ea typeface="+mn-ea"/>
                <a:cs typeface="+mn-cs"/>
              </a:rPr>
              <a:t>Efter avslutat projekt ska följande ha uppnåtts:</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Mål 1:</a:t>
            </a:r>
            <a:br>
              <a:rPr lang="sv-SE" sz="1200" kern="1200" dirty="0">
                <a:solidFill>
                  <a:schemeClr val="tx1"/>
                </a:solidFill>
                <a:effectLst/>
                <a:latin typeface="+mn-lt"/>
                <a:ea typeface="+mn-ea"/>
                <a:cs typeface="+mn-cs"/>
              </a:rPr>
            </a:br>
            <a:r>
              <a:rPr lang="sv-SE" dirty="0"/>
              <a:t>En temadag för inspektörer som arbetar med täkttillsyn har genomförts, med ett deltagarantal på cirka 35 personer. Under dagen har relevanta delar från Miljösamverkan Västs handledning för täkttillsyn (2011) lyfts, och exempelvis centrala verk har bjudits in som föreläsare. Temadagen har även fungerat som ett forum för nätverkande och erfarenhetsutbyte.</a:t>
            </a:r>
            <a:br>
              <a:rPr lang="sv-SE" dirty="0"/>
            </a:b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Mål 2:</a:t>
            </a:r>
            <a:br>
              <a:rPr lang="sv-SE" sz="1200" kern="1200" dirty="0">
                <a:solidFill>
                  <a:schemeClr val="tx1"/>
                </a:solidFill>
                <a:effectLst/>
                <a:latin typeface="+mn-lt"/>
                <a:ea typeface="+mn-ea"/>
                <a:cs typeface="+mn-cs"/>
              </a:rPr>
            </a:br>
            <a:r>
              <a:rPr lang="sv-SE" dirty="0"/>
              <a:t>Ett förslag har tagits fram på hur fortsatt nätverkande och erfarenhetsutbyte inom täkttillsyn kan organiseras, och detta har presenterats på temadagen.</a:t>
            </a:r>
            <a:br>
              <a:rPr lang="sv-SE" dirty="0"/>
            </a:b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Mål 3:</a:t>
            </a:r>
            <a:br>
              <a:rPr lang="sv-SE" sz="1200" kern="1200" dirty="0">
                <a:solidFill>
                  <a:schemeClr val="tx1"/>
                </a:solidFill>
                <a:effectLst/>
                <a:latin typeface="+mn-lt"/>
                <a:ea typeface="+mn-ea"/>
                <a:cs typeface="+mn-cs"/>
              </a:rPr>
            </a:br>
            <a:r>
              <a:rPr lang="sv-SE" dirty="0"/>
              <a:t>Om behov finns har en projektidé formulerats till Miljösamverkan Västs verksamhetsplan för 2028 om hur en eventuell komplettering till Naturvårdsverkets vägledning för täkter kan arbetas vidare med.</a:t>
            </a:r>
            <a:endParaRPr lang="sv-SE" sz="1200" kern="1200" dirty="0">
              <a:solidFill>
                <a:schemeClr val="tx1"/>
              </a:solidFill>
              <a:effectLst/>
              <a:latin typeface="+mn-lt"/>
              <a:ea typeface="+mn-ea"/>
              <a:cs typeface="+mn-cs"/>
            </a:endParaRPr>
          </a:p>
          <a:p>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CC8F5ADC-E499-57F1-A06E-3D6114D9DC29}"/>
              </a:ext>
            </a:extLst>
          </p:cNvPr>
          <p:cNvSpPr>
            <a:spLocks noGrp="1"/>
          </p:cNvSpPr>
          <p:nvPr>
            <p:ph type="sldNum" sz="quarter" idx="5"/>
          </p:nvPr>
        </p:nvSpPr>
        <p:spPr/>
        <p:txBody>
          <a:bodyPr/>
          <a:lstStyle/>
          <a:p>
            <a:fld id="{94D9D1AD-2DB6-4BD5-AC5E-497936C2B236}" type="slidenum">
              <a:rPr lang="sv-SE" smtClean="0"/>
              <a:t>11</a:t>
            </a:fld>
            <a:endParaRPr lang="sv-SE"/>
          </a:p>
        </p:txBody>
      </p:sp>
    </p:spTree>
    <p:extLst>
      <p:ext uri="{BB962C8B-B14F-4D97-AF65-F5344CB8AC3E}">
        <p14:creationId xmlns:p14="http://schemas.microsoft.com/office/powerpoint/2010/main" val="378184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Mötesplats Goda Exempel 2026 (MGE2026)</a:t>
            </a:r>
            <a:br>
              <a:rPr lang="sv-SE" b="1" dirty="0"/>
            </a:br>
            <a:r>
              <a:rPr lang="sv-SE" b="0" dirty="0"/>
              <a:t>Arbetet inför MGE2026 påbörjades i oktober 2025.</a:t>
            </a:r>
            <a:br>
              <a:rPr lang="sv-SE" b="0" dirty="0"/>
            </a:br>
            <a:br>
              <a:rPr lang="sv-SE" b="0" dirty="0"/>
            </a:br>
            <a:r>
              <a:rPr lang="sv-SE" sz="1200" kern="1200" dirty="0">
                <a:solidFill>
                  <a:schemeClr val="tx1"/>
                </a:solidFill>
                <a:effectLst/>
                <a:latin typeface="+mn-lt"/>
                <a:ea typeface="+mn-ea"/>
                <a:cs typeface="+mn-cs"/>
              </a:rPr>
              <a:t>Mötesplatsen blir den sjunde hållplatsen på vår gemensamma resa mot Miljösamverkans vision och värdegrund </a:t>
            </a:r>
            <a:r>
              <a:rPr lang="sv-SE" sz="1200" i="1" kern="1200" dirty="0">
                <a:solidFill>
                  <a:schemeClr val="tx1"/>
                </a:solidFill>
                <a:effectLst/>
                <a:latin typeface="+mn-lt"/>
                <a:ea typeface="+mn-ea"/>
                <a:cs typeface="+mn-cs"/>
              </a:rPr>
              <a:t>Det önskade läget</a:t>
            </a:r>
            <a:r>
              <a:rPr lang="sv-SE" sz="1200" kern="1200" dirty="0">
                <a:solidFill>
                  <a:schemeClr val="tx1"/>
                </a:solidFill>
                <a:effectLst/>
                <a:latin typeface="+mn-lt"/>
                <a:ea typeface="+mn-ea"/>
                <a:cs typeface="+mn-cs"/>
              </a:rPr>
              <a:t>. </a:t>
            </a:r>
            <a:r>
              <a:rPr lang="sv-SE" dirty="0">
                <a:effectLst/>
              </a:rPr>
              <a:t>Mötesplats Goda exempel kommer från Tillsynsutveckling i Väst (TUV). </a:t>
            </a:r>
            <a:br>
              <a:rPr lang="sv-SE" dirty="0"/>
            </a:br>
            <a:br>
              <a:rPr lang="sv-SE" dirty="0"/>
            </a:br>
            <a:r>
              <a:rPr lang="sv-SE" dirty="0"/>
              <a:t>Mötesplatsen</a:t>
            </a:r>
            <a:r>
              <a:rPr lang="sv-SE" sz="1200" kern="1200" dirty="0">
                <a:solidFill>
                  <a:schemeClr val="tx1"/>
                </a:solidFill>
                <a:effectLst/>
                <a:latin typeface="+mn-lt"/>
                <a:ea typeface="+mn-ea"/>
                <a:cs typeface="+mn-cs"/>
              </a:rPr>
              <a:t> riktar sig till de som jobbar på miljömyndighet på kommun och länsstyrelse, samt alla som är knutna till kontoret till exempel administratör och chefer, i Västra Götaland och Hallands län.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Syftet med Mötesplatsen är att träffas, inspireras och sprida goda exempel.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9D1AD-2DB6-4BD5-AC5E-497936C2B23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98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7000"/>
              </a:lnSpc>
              <a:spcAft>
                <a:spcPts val="800"/>
              </a:spcAft>
              <a:buFontTx/>
              <a:buNone/>
            </a:pPr>
            <a:r>
              <a:rPr lang="sv-SE" sz="1200" b="1" dirty="0">
                <a:latin typeface="Calibri" panose="020F0502020204030204" pitchFamily="34" charset="0"/>
                <a:ea typeface="Calibri" panose="020F0502020204030204" pitchFamily="34" charset="0"/>
                <a:cs typeface="Times New Roman" panose="02020603050405020304" pitchFamily="18" charset="0"/>
              </a:rPr>
              <a:t>Ny layout för Miljösamverkans vision och värdegrund </a:t>
            </a:r>
            <a:r>
              <a:rPr lang="sv-SE" sz="1200" b="1" i="1" dirty="0">
                <a:latin typeface="Calibri" panose="020F0502020204030204" pitchFamily="34" charset="0"/>
                <a:ea typeface="Calibri" panose="020F0502020204030204" pitchFamily="34" charset="0"/>
                <a:cs typeface="Times New Roman" panose="02020603050405020304" pitchFamily="18" charset="0"/>
              </a:rPr>
              <a:t>Det önskade läget</a:t>
            </a:r>
            <a:br>
              <a:rPr lang="sv-SE" sz="1200" b="1" dirty="0">
                <a:latin typeface="Calibri" panose="020F0502020204030204" pitchFamily="34" charset="0"/>
                <a:ea typeface="Calibri" panose="020F0502020204030204" pitchFamily="34" charset="0"/>
                <a:cs typeface="Times New Roman" panose="02020603050405020304" pitchFamily="18" charset="0"/>
              </a:rPr>
            </a:br>
            <a:r>
              <a:rPr lang="sv-SE" sz="1200" b="0" dirty="0">
                <a:latin typeface="Calibri" panose="020F0502020204030204" pitchFamily="34" charset="0"/>
                <a:ea typeface="Calibri" panose="020F0502020204030204" pitchFamily="34" charset="0"/>
                <a:cs typeface="Times New Roman" panose="02020603050405020304" pitchFamily="18" charset="0"/>
              </a:rPr>
              <a:t>I samband med chefsmötena 2024 uppdaterades </a:t>
            </a:r>
            <a:r>
              <a:rPr lang="sv-SE" sz="1200" b="0" i="1" dirty="0">
                <a:latin typeface="Calibri" panose="020F0502020204030204" pitchFamily="34" charset="0"/>
                <a:ea typeface="Calibri" panose="020F0502020204030204" pitchFamily="34" charset="0"/>
                <a:cs typeface="Times New Roman" panose="02020603050405020304" pitchFamily="18" charset="0"/>
              </a:rPr>
              <a:t>Det önskade läget </a:t>
            </a:r>
            <a:r>
              <a:rPr lang="sv-SE" sz="1200" b="0" dirty="0">
                <a:latin typeface="Calibri" panose="020F0502020204030204" pitchFamily="34" charset="0"/>
                <a:ea typeface="Calibri" panose="020F0502020204030204" pitchFamily="34" charset="0"/>
                <a:cs typeface="Times New Roman" panose="02020603050405020304" pitchFamily="18" charset="0"/>
              </a:rPr>
              <a:t>och den uppdaterade versionen kommer att presenteras under hösten 2025.  </a:t>
            </a:r>
          </a:p>
          <a:p>
            <a:pPr marL="0" lvl="0" indent="0">
              <a:lnSpc>
                <a:spcPct val="107000"/>
              </a:lnSpc>
              <a:spcAft>
                <a:spcPts val="800"/>
              </a:spcAft>
              <a:buFontTx/>
              <a:buNone/>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Tx/>
              <a:buNone/>
            </a:pPr>
            <a:r>
              <a:rPr lang="sv-SE" sz="1200" b="1" dirty="0">
                <a:latin typeface="Calibri" panose="020F0502020204030204" pitchFamily="34" charset="0"/>
                <a:ea typeface="Calibri" panose="020F0502020204030204" pitchFamily="34" charset="0"/>
                <a:cs typeface="Times New Roman" panose="02020603050405020304" pitchFamily="18" charset="0"/>
              </a:rPr>
              <a:t>Fysisk träff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för Miljösamverkan Västs kontaktpersoner</a:t>
            </a:r>
            <a:r>
              <a:rPr lang="sv-SE" sz="1200" b="1" dirty="0">
                <a:latin typeface="Calibri" panose="020F0502020204030204" pitchFamily="34" charset="0"/>
                <a:ea typeface="Calibri" panose="020F0502020204030204" pitchFamily="34" charset="0"/>
                <a:cs typeface="Times New Roman" panose="02020603050405020304" pitchFamily="18" charset="0"/>
              </a:rPr>
              <a:t> i september</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September 2025 genomfördes en fysisk träff för Miljösamverkan Västs kontaktpersoner.</a:t>
            </a:r>
          </a:p>
          <a:p>
            <a:pPr marL="0" lvl="0" indent="0">
              <a:lnSpc>
                <a:spcPct val="107000"/>
              </a:lnSpc>
              <a:spcAft>
                <a:spcPts val="800"/>
              </a:spcAft>
              <a:buFontTx/>
              <a:buNone/>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b="1" dirty="0">
                <a:latin typeface="Calibri" panose="020F0502020204030204" pitchFamily="34" charset="0"/>
                <a:ea typeface="Calibri" panose="020F0502020204030204" pitchFamily="34" charset="0"/>
                <a:cs typeface="Times New Roman" panose="02020603050405020304" pitchFamily="18" charset="0"/>
              </a:rPr>
              <a:t>Miljöchefsmöten i april och oktober</a:t>
            </a:r>
            <a:br>
              <a:rPr lang="sv-SE" sz="1200" b="1" dirty="0">
                <a:latin typeface="Calibri" panose="020F0502020204030204" pitchFamily="34" charset="0"/>
                <a:ea typeface="Calibri" panose="020F0502020204030204" pitchFamily="34" charset="0"/>
                <a:cs typeface="Times New Roman" panose="02020603050405020304" pitchFamily="18" charset="0"/>
              </a:rPr>
            </a:br>
            <a:r>
              <a:rPr lang="sv-SE"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 april och oktober hölls miljöchefsmöten för alla chefer som arbetar på miljökontor och länsstyrelser i Halland och Västra Götaland. Mötena inkluderade bland annat…</a:t>
            </a:r>
            <a:endParaRPr lang="sv-SE" sz="1200" b="1"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Tx/>
              <a:buNone/>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Tx/>
              <a:buNone/>
            </a:pPr>
            <a:r>
              <a:rPr lang="sv-SE" sz="1200" b="1" dirty="0">
                <a:latin typeface="Calibri" panose="020F0502020204030204" pitchFamily="34" charset="0"/>
                <a:ea typeface="Calibri" panose="020F0502020204030204" pitchFamily="34" charset="0"/>
                <a:cs typeface="Times New Roman" panose="02020603050405020304" pitchFamily="18" charset="0"/>
              </a:rPr>
              <a:t>Påbörjad upphandling av utbildning i grundläggande förvaltningsrätt</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Tx/>
              <a:buNone/>
            </a:pPr>
            <a:r>
              <a:rPr lang="sv-SE" sz="1200" dirty="0">
                <a:latin typeface="Calibri" panose="020F0502020204030204" pitchFamily="34" charset="0"/>
                <a:ea typeface="Calibri" panose="020F0502020204030204" pitchFamily="34" charset="0"/>
                <a:cs typeface="Times New Roman" panose="02020603050405020304" pitchFamily="18" charset="0"/>
              </a:rPr>
              <a:t>Upphandling påbörjades under hösten 2025 och kommer att fortsätta under våren 2026. Förhoppningsvis uppstart av utbildning efter sommaren 2026.</a:t>
            </a:r>
          </a:p>
          <a:p>
            <a:pPr marL="0" lvl="0" indent="0">
              <a:lnSpc>
                <a:spcPct val="107000"/>
              </a:lnSpc>
              <a:spcAft>
                <a:spcPts val="800"/>
              </a:spcAft>
              <a:buFontTx/>
              <a:buNone/>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Tx/>
              <a:buNone/>
            </a:pPr>
            <a:r>
              <a:rPr lang="sv-SE" sz="1200" b="1" dirty="0">
                <a:latin typeface="Calibri" panose="020F0502020204030204" pitchFamily="34" charset="0"/>
                <a:ea typeface="Calibri" panose="020F0502020204030204" pitchFamily="34" charset="0"/>
                <a:cs typeface="Times New Roman" panose="02020603050405020304" pitchFamily="18" charset="0"/>
              </a:rPr>
              <a:t>Kompetensförsörjningsgruppen</a:t>
            </a:r>
          </a:p>
          <a:p>
            <a:pPr marL="0" lvl="0" indent="0">
              <a:lnSpc>
                <a:spcPct val="107000"/>
              </a:lnSpc>
              <a:spcAft>
                <a:spcPts val="800"/>
              </a:spcAft>
              <a:buFontTx/>
              <a:buNone/>
            </a:pPr>
            <a:r>
              <a:rPr lang="sv-SE" sz="1200" b="0" dirty="0">
                <a:latin typeface="Calibri" panose="020F0502020204030204" pitchFamily="34" charset="0"/>
                <a:ea typeface="Calibri" panose="020F0502020204030204" pitchFamily="34" charset="0"/>
                <a:cs typeface="Times New Roman" panose="02020603050405020304" pitchFamily="18" charset="0"/>
              </a:rPr>
              <a:t>Sedan juni 2024 har kompetensförsörjningsgruppen fått stöd i sitt arbete av Miljösamverkan Västs projektledare. Under 2025 har gruppen fortsatt arbetet med att ta fram informationsmaterial som är tänkt att användas för att </a:t>
            </a:r>
            <a:r>
              <a:rPr lang="sv-SE" dirty="0"/>
              <a:t>få fler att arbeta som miljö-, livsmedels- och hälsoskyddsinspektörer. Materialet planeras lanseras våren 2026. Som en del i att främja kompetensförsörjningen har en dialog förts med lärosätena i landet under 2025.</a:t>
            </a:r>
            <a:endParaRPr lang="sv-SE" sz="1200" b="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Tx/>
              <a:buNone/>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Tx/>
              <a:buNone/>
            </a:pPr>
            <a:r>
              <a:rPr lang="sv-SE" sz="1200" b="1" dirty="0">
                <a:latin typeface="Calibri" panose="020F0502020204030204" pitchFamily="34" charset="0"/>
                <a:ea typeface="Calibri" panose="020F0502020204030204" pitchFamily="34" charset="0"/>
                <a:cs typeface="Times New Roman" panose="02020603050405020304" pitchFamily="18" charset="0"/>
              </a:rPr>
              <a:t>Båstad</a:t>
            </a:r>
          </a:p>
          <a:p>
            <a:pPr marL="0" lvl="0" indent="0">
              <a:lnSpc>
                <a:spcPct val="107000"/>
              </a:lnSpc>
              <a:spcAft>
                <a:spcPts val="800"/>
              </a:spcAft>
              <a:buFontTx/>
              <a:buNone/>
            </a:pPr>
            <a:r>
              <a:rPr lang="sv-SE"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Gick officiellt med i Miljösamverkan Halland och Väst från 1 januari 2026.</a:t>
            </a:r>
          </a:p>
        </p:txBody>
      </p:sp>
      <p:sp>
        <p:nvSpPr>
          <p:cNvPr id="4" name="Platshållare för bildnummer 3"/>
          <p:cNvSpPr>
            <a:spLocks noGrp="1"/>
          </p:cNvSpPr>
          <p:nvPr>
            <p:ph type="sldNum" sz="quarter" idx="5"/>
          </p:nvPr>
        </p:nvSpPr>
        <p:spPr/>
        <p:txBody>
          <a:bodyPr/>
          <a:lstStyle/>
          <a:p>
            <a:fld id="{94D9D1AD-2DB6-4BD5-AC5E-497936C2B236}" type="slidenum">
              <a:rPr lang="sv-SE" smtClean="0"/>
              <a:t>13</a:t>
            </a:fld>
            <a:endParaRPr lang="sv-SE"/>
          </a:p>
        </p:txBody>
      </p:sp>
    </p:spTree>
    <p:extLst>
      <p:ext uri="{BB962C8B-B14F-4D97-AF65-F5344CB8AC3E}">
        <p14:creationId xmlns:p14="http://schemas.microsoft.com/office/powerpoint/2010/main" val="37595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Projekt 2025</a:t>
            </a:r>
          </a:p>
          <a:p>
            <a:pPr marL="171450" indent="-171450">
              <a:buFont typeface="Arial" panose="020B0604020202020204" pitchFamily="34" charset="0"/>
              <a:buChar char="•"/>
            </a:pPr>
            <a:r>
              <a:rPr lang="sv-SE" sz="1200" b="1" dirty="0"/>
              <a:t>Kyltorn (avslutat)</a:t>
            </a:r>
            <a:br>
              <a:rPr lang="sv-SE" sz="1200" b="0" dirty="0"/>
            </a:br>
            <a:r>
              <a:rPr lang="sv-SE" dirty="0"/>
              <a:t>Inom Miljösamverkan Halland har en grupp bestående av representanter från miljökontoren i Halland och Länsstyrelsen i Halland, under perioden maj 2024 till mars 2025 arbetat med att ta fram material som rör anmälan av kyltorn. </a:t>
            </a:r>
            <a:br>
              <a:rPr lang="sv-SE" dirty="0"/>
            </a:br>
            <a:br>
              <a:rPr lang="sv-SE" dirty="0"/>
            </a:br>
            <a:r>
              <a:rPr lang="sv-SE" dirty="0"/>
              <a:t>Materialet togs fram med anledning av de nya bestämmelser som infördes av Regeringen den 1 februari 2024. Bestämmelserna innebär att verksamheter nu är skyldiga att anmäla kyltorn till den kommunala tillsynsmyndigheten för miljö- och hälsoskydd. Syftet med anmälningsplikten är att förebygga risken för spridning av </a:t>
            </a:r>
            <a:r>
              <a:rPr lang="sv-SE" dirty="0" err="1"/>
              <a:t>legionella</a:t>
            </a:r>
            <a:r>
              <a:rPr lang="sv-SE" dirty="0"/>
              <a:t>.</a:t>
            </a:r>
          </a:p>
          <a:p>
            <a:pPr marL="457200" lvl="1" indent="0">
              <a:buFont typeface="Arial" panose="020B0604020202020204" pitchFamily="34" charset="0"/>
              <a:buNone/>
            </a:pPr>
            <a:br>
              <a:rPr lang="sv-SE" dirty="0"/>
            </a:br>
            <a:r>
              <a:rPr lang="sv-SE" dirty="0"/>
              <a:t>Materialet består av: </a:t>
            </a:r>
          </a:p>
          <a:p>
            <a:pPr marL="628650" lvl="1" indent="-171450">
              <a:buFont typeface="Courier New" panose="02070309020205020404" pitchFamily="49" charset="0"/>
              <a:buChar char="o"/>
            </a:pPr>
            <a:r>
              <a:rPr lang="sv-SE" dirty="0"/>
              <a:t>Förslag till anmälningsblankett – Anmälan om kyltorn </a:t>
            </a:r>
          </a:p>
          <a:p>
            <a:pPr marL="628650" lvl="1" indent="-171450">
              <a:buFont typeface="Courier New" panose="02070309020205020404" pitchFamily="49" charset="0"/>
              <a:buChar char="o"/>
            </a:pPr>
            <a:r>
              <a:rPr lang="sv-SE" dirty="0"/>
              <a:t>Förslag till delegationsbeslut – Anmälan om kyltorn </a:t>
            </a:r>
          </a:p>
          <a:p>
            <a:pPr marL="628650" lvl="1" indent="-171450">
              <a:buFont typeface="Courier New" panose="02070309020205020404" pitchFamily="49" charset="0"/>
              <a:buChar char="o"/>
            </a:pPr>
            <a:r>
              <a:rPr lang="sv-SE" dirty="0"/>
              <a:t>Förslag till bekräftelse vid förenklad delgivning </a:t>
            </a:r>
          </a:p>
          <a:p>
            <a:pPr marL="1085850" lvl="2" indent="-171450">
              <a:buFont typeface="Wingdings" panose="05000000000000000000" pitchFamily="2" charset="2"/>
              <a:buChar char="§"/>
            </a:pPr>
            <a:r>
              <a:rPr lang="sv-SE" dirty="0"/>
              <a:t>Förenklad delgivning av beslut med post </a:t>
            </a:r>
          </a:p>
          <a:p>
            <a:pPr marL="1085850" lvl="2" indent="-171450">
              <a:buFont typeface="Wingdings" panose="05000000000000000000" pitchFamily="2" charset="2"/>
              <a:buChar char="§"/>
            </a:pPr>
            <a:r>
              <a:rPr lang="sv-SE" dirty="0"/>
              <a:t>Förenklad delgivning av beslut med e-post </a:t>
            </a:r>
          </a:p>
          <a:p>
            <a:pPr marL="628650" lvl="1" indent="-171450">
              <a:buFont typeface="Courier New" panose="02070309020205020404" pitchFamily="49" charset="0"/>
              <a:buChar char="o"/>
            </a:pPr>
            <a:r>
              <a:rPr lang="sv-SE" dirty="0"/>
              <a:t>Information om anmälningsplikt för kyltorn</a:t>
            </a:r>
            <a:endParaRPr lang="sv-SE" sz="1200" b="0" dirty="0"/>
          </a:p>
          <a:p>
            <a:pPr marL="0" indent="0">
              <a:buFont typeface="Arial" panose="020B0604020202020204" pitchFamily="34" charset="0"/>
              <a:buNone/>
            </a:pPr>
            <a:endParaRPr lang="sv-SE" sz="1200" b="0" dirty="0"/>
          </a:p>
          <a:p>
            <a:pPr marL="171450" indent="-171450">
              <a:buFont typeface="Arial" panose="020B0604020202020204" pitchFamily="34" charset="0"/>
              <a:buChar char="•"/>
            </a:pPr>
            <a:r>
              <a:rPr lang="sv-SE" sz="1200" b="1" dirty="0"/>
              <a:t>Planeringsverktyg livsmedel (avslutat)</a:t>
            </a:r>
            <a:br>
              <a:rPr lang="sv-SE" sz="1200" dirty="0"/>
            </a:br>
            <a:r>
              <a:rPr lang="sv-SE" sz="1200" dirty="0"/>
              <a:t>Projektperiod: december 2024- april 2025</a:t>
            </a:r>
            <a:br>
              <a:rPr lang="sv-SE" sz="1200" dirty="0"/>
            </a:br>
            <a:r>
              <a:rPr lang="sv-SE" dirty="0"/>
              <a:t>Inom projektet fördes en dialog kring vilka funktioner och vilket stöd som efterfrågades i planeringsverktyget, vilket resulterade i en gemensam ”önskelista”. Miljökontor med ärendehanteringssystemet </a:t>
            </a:r>
            <a:r>
              <a:rPr lang="sv-SE" i="1" dirty="0"/>
              <a:t>Vision</a:t>
            </a:r>
            <a:r>
              <a:rPr lang="sv-SE" dirty="0"/>
              <a:t> hade redan tillgång till de flesta av dessa funktioner i sitt planeringsverktyg. </a:t>
            </a:r>
            <a:br>
              <a:rPr lang="sv-SE" dirty="0"/>
            </a:br>
            <a:br>
              <a:rPr lang="sv-SE" dirty="0"/>
            </a:br>
            <a:r>
              <a:rPr lang="sv-SE" dirty="0"/>
              <a:t>För de miljökontor som använder Ecos har, med stöd av Varberg, </a:t>
            </a:r>
            <a:r>
              <a:rPr lang="sv-SE" dirty="0" err="1"/>
              <a:t>Ecosrapportfrågor</a:t>
            </a:r>
            <a:r>
              <a:rPr lang="sv-SE" dirty="0"/>
              <a:t> tagits fram utifrån önskelistan.</a:t>
            </a:r>
            <a:br>
              <a:rPr lang="sv-SE" dirty="0"/>
            </a:br>
            <a:br>
              <a:rPr lang="sv-SE" dirty="0"/>
            </a:br>
            <a:r>
              <a:rPr lang="sv-SE" dirty="0"/>
              <a:t>Den som vill ta del av </a:t>
            </a:r>
            <a:r>
              <a:rPr lang="sv-SE" dirty="0" err="1"/>
              <a:t>Ecosrapportfrågorna</a:t>
            </a:r>
            <a:r>
              <a:rPr lang="sv-SE" dirty="0"/>
              <a:t> eller önskelistan är välkommen att höra av sig till: </a:t>
            </a:r>
            <a:r>
              <a:rPr lang="sv-SE" sz="1200" dirty="0"/>
              <a:t>martina.lindegren@regionhalland.se </a:t>
            </a:r>
            <a:br>
              <a:rPr lang="sv-SE" sz="1200" dirty="0"/>
            </a:b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t>Taxeprojekt (pågående)</a:t>
            </a:r>
            <a:br>
              <a:rPr lang="sv-SE" sz="1200" dirty="0"/>
            </a:br>
            <a:r>
              <a:rPr lang="sv-SE" sz="1200" dirty="0"/>
              <a:t>Projektet startade i oktober 2025 och projektslut är beräknat till 31 maj 2025. Gruppen består av representanter från miljökontoren i Halland. </a:t>
            </a:r>
            <a:br>
              <a:rPr lang="sv-SE" sz="1200" dirty="0"/>
            </a:br>
            <a:br>
              <a:rPr lang="sv-SE" sz="1200" dirty="0"/>
            </a:br>
            <a:r>
              <a:rPr lang="sv-SE" sz="1200" kern="1200" dirty="0">
                <a:solidFill>
                  <a:schemeClr val="tx1"/>
                </a:solidFill>
                <a:effectLst/>
                <a:latin typeface="+mn-lt"/>
                <a:ea typeface="+mn-ea"/>
                <a:cs typeface="+mn-cs"/>
              </a:rPr>
              <a:t>Projektet syftar till att ta fram en gemensam </a:t>
            </a:r>
            <a:r>
              <a:rPr lang="sv-SE" sz="1200" kern="1200" dirty="0" err="1">
                <a:solidFill>
                  <a:schemeClr val="tx1"/>
                </a:solidFill>
                <a:effectLst/>
                <a:latin typeface="+mn-lt"/>
                <a:ea typeface="+mn-ea"/>
                <a:cs typeface="+mn-cs"/>
              </a:rPr>
              <a:t>taxemodell</a:t>
            </a:r>
            <a:r>
              <a:rPr lang="sv-SE" sz="1200" kern="1200" dirty="0">
                <a:solidFill>
                  <a:schemeClr val="tx1"/>
                </a:solidFill>
                <a:effectLst/>
                <a:latin typeface="+mn-lt"/>
                <a:ea typeface="+mn-ea"/>
                <a:cs typeface="+mn-cs"/>
              </a:rPr>
              <a:t> och skapa gemensam förståelse för hur SKR:s beräkningsunderlag för timavgifter enligt miljöbalken ska användas på ett likvärdigt sätt. </a:t>
            </a:r>
            <a:br>
              <a:rPr lang="sv-SE" sz="1200" kern="1200" dirty="0">
                <a:solidFill>
                  <a:schemeClr val="tx1"/>
                </a:solidFill>
                <a:effectLst/>
                <a:latin typeface="+mn-lt"/>
                <a:ea typeface="+mn-ea"/>
                <a:cs typeface="+mn-cs"/>
              </a:rPr>
            </a:br>
            <a:endParaRPr lang="sv-SE" sz="1200" dirty="0"/>
          </a:p>
          <a:p>
            <a:pPr marL="171450" indent="-171450">
              <a:buFont typeface="Arial" panose="020B0604020202020204" pitchFamily="34" charset="0"/>
              <a:buChar char="•"/>
            </a:pPr>
            <a:r>
              <a:rPr lang="sv-SE" sz="1200" b="1" dirty="0"/>
              <a:t>Tillsyn torghandel (avslutat)</a:t>
            </a:r>
            <a:br>
              <a:rPr lang="sv-SE" sz="1200" dirty="0"/>
            </a:br>
            <a:r>
              <a:rPr lang="sv-SE" dirty="0"/>
              <a:t>Inom Miljösamverkan Halland har en grupp, bestående av representanter från miljökontoren i Halland, under perioden februari till juni 2025 arbetat med att ta fram en checklista för livsmedelsinspektörer att använda vid tillsyn av torghandel, med fokus på spårbarhet. </a:t>
            </a:r>
            <a:br>
              <a:rPr lang="sv-SE" dirty="0"/>
            </a:br>
            <a:br>
              <a:rPr lang="sv-SE" dirty="0"/>
            </a:br>
            <a:r>
              <a:rPr lang="sv-SE" dirty="0"/>
              <a:t>Under samma period genomförde miljökontoren i Halland en gemensam samverkanskontroll där checklistan användes. I vissa  kommuner genomfördes tillsynen även tillsammans med andra myndigheter. </a:t>
            </a:r>
            <a:br>
              <a:rPr lang="sv-SE" dirty="0"/>
            </a:br>
            <a:br>
              <a:rPr lang="sv-SE" dirty="0"/>
            </a:br>
            <a:r>
              <a:rPr lang="sv-SE" dirty="0"/>
              <a:t>Fokus för kontrollen låg främst på jordgubbsförsäljning, eftersom Livsmedelsverket hade förutspått en brist på svenska jordgubbar, vilket ansågs kunna leda till ökad import och därmed en risk för felaktig märkning.</a:t>
            </a:r>
            <a:endParaRPr lang="sv-SE" sz="1200" dirty="0"/>
          </a:p>
          <a:p>
            <a:endParaRPr lang="sv-SE" dirty="0"/>
          </a:p>
          <a:p>
            <a:r>
              <a:rPr lang="sv-SE" b="1" dirty="0"/>
              <a:t>Övrigt som skett under året</a:t>
            </a:r>
          </a:p>
          <a:p>
            <a:pPr marL="171450" indent="-171450">
              <a:buFont typeface="Arial" panose="020B0604020202020204" pitchFamily="34" charset="0"/>
              <a:buChar char="•"/>
            </a:pPr>
            <a:r>
              <a:rPr lang="sv-SE" sz="1200" b="1" dirty="0"/>
              <a:t>Dialog kring civil beredskap livsmedel- och hälsoskyddsfrågor</a:t>
            </a:r>
            <a:br>
              <a:rPr lang="sv-SE" sz="1200" dirty="0"/>
            </a:br>
            <a:r>
              <a:rPr lang="sv-SE" dirty="0"/>
              <a:t>Den 18 mars 2025 samlades ett fyrtiotal inspektörer, chefer och smittskyddsansvariga i Halland för en gemensam dialog om civil beredskap.</a:t>
            </a:r>
            <a:br>
              <a:rPr lang="sv-SE" dirty="0"/>
            </a:br>
            <a:br>
              <a:rPr lang="sv-SE" sz="1200" dirty="0"/>
            </a:br>
            <a:r>
              <a:rPr lang="sv-SE" sz="1200" dirty="0"/>
              <a:t>Syftet med dagen var: </a:t>
            </a:r>
            <a:r>
              <a:rPr lang="sv-SE" sz="1200" kern="1200" dirty="0">
                <a:solidFill>
                  <a:schemeClr val="tx1"/>
                </a:solidFill>
                <a:effectLst/>
                <a:latin typeface="+mn-lt"/>
                <a:ea typeface="+mn-ea"/>
                <a:cs typeface="+mn-cs"/>
              </a:rPr>
              <a:t>Hur samarbetar vi i Hallands myndighetskontroll i händelse av kris och höjd beredskap. Vad finns det för synergier och hur kan vi stärka Halland vid utbrott av till exempel smittor eller livsmedelskontanimation.</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Dagen arrangerades av Länsstyrelsen Halland med stöd av Miljösamverkan Halland</a:t>
            </a:r>
            <a:br>
              <a:rPr lang="sv-SE" sz="1200" dirty="0"/>
            </a:br>
            <a:endParaRPr lang="sv-SE" sz="1200" dirty="0"/>
          </a:p>
          <a:p>
            <a:pPr marL="171450" indent="-171450">
              <a:buFont typeface="Arial" panose="020B0604020202020204" pitchFamily="34" charset="0"/>
              <a:buChar char="•"/>
            </a:pPr>
            <a:r>
              <a:rPr lang="sv-SE" sz="1200" b="1" dirty="0"/>
              <a:t>Uppstart av handläggarträffar för avfallshandläggare i länet</a:t>
            </a:r>
            <a:br>
              <a:rPr lang="sv-SE" sz="1200" dirty="0"/>
            </a:br>
            <a:r>
              <a:rPr lang="sv-SE" dirty="0"/>
              <a:t>Våren 2025 anordnades den första handläggarträffen för avfallshandläggare. Träffarna planeras att genomföras två gånger per år och kommer att rotera mellan miljökontoren inom Miljösamverkan Halland.</a:t>
            </a:r>
            <a:br>
              <a:rPr lang="sv-SE" dirty="0"/>
            </a:br>
            <a:endParaRPr lang="sv-SE" sz="1200" dirty="0"/>
          </a:p>
          <a:p>
            <a:pPr marL="171450" indent="-171450">
              <a:buFont typeface="Arial" panose="020B0604020202020204" pitchFamily="34" charset="0"/>
              <a:buChar char="•"/>
            </a:pPr>
            <a:r>
              <a:rPr lang="sv-SE" sz="1200" b="1" dirty="0"/>
              <a:t>Nyckeltal</a:t>
            </a:r>
            <a:br>
              <a:rPr lang="sv-SE" sz="1200" dirty="0"/>
            </a:br>
            <a:r>
              <a:rPr lang="sv-SE" dirty="0"/>
              <a:t>Två möten genomfördes för presentation och dialog kring de redovisade nyckeltalen.</a:t>
            </a:r>
            <a:br>
              <a:rPr lang="sv-SE" sz="1200" dirty="0"/>
            </a:br>
            <a:endParaRPr lang="sv-SE" sz="1200" dirty="0"/>
          </a:p>
          <a:p>
            <a:pPr marL="171450" indent="-171450">
              <a:buFont typeface="Arial" panose="020B0604020202020204" pitchFamily="34" charset="0"/>
              <a:buChar char="•"/>
            </a:pPr>
            <a:r>
              <a:rPr lang="sv-SE" b="1" dirty="0"/>
              <a:t>Presidieträffar</a:t>
            </a:r>
            <a:br>
              <a:rPr lang="sv-SE" sz="1200" dirty="0"/>
            </a:br>
            <a:r>
              <a:rPr lang="sv-SE" sz="1200" dirty="0"/>
              <a:t>Två presidieträffar arrangerades.</a:t>
            </a:r>
          </a:p>
          <a:p>
            <a:pPr marL="171450" lvl="0" indent="-171450">
              <a:lnSpc>
                <a:spcPct val="107000"/>
              </a:lnSpc>
              <a:spcAft>
                <a:spcPts val="800"/>
              </a:spcAft>
              <a:buFont typeface="Arial" panose="020B0604020202020204" pitchFamily="34" charset="0"/>
              <a:buChar char="•"/>
            </a:pPr>
            <a:endParaRPr lang="sv-SE" sz="1200" dirty="0"/>
          </a:p>
          <a:p>
            <a:pPr marL="171450" lvl="0" indent="-171450">
              <a:lnSpc>
                <a:spcPct val="107000"/>
              </a:lnSpc>
              <a:spcAft>
                <a:spcPts val="800"/>
              </a:spcAft>
              <a:buFont typeface="Arial" panose="020B0604020202020204" pitchFamily="34" charset="0"/>
              <a:buChar char="•"/>
            </a:pPr>
            <a:r>
              <a:rPr lang="sv-SE" sz="1200" b="1" dirty="0">
                <a:latin typeface="Calibri" panose="020F0502020204030204" pitchFamily="34" charset="0"/>
                <a:ea typeface="Calibri" panose="020F0502020204030204" pitchFamily="34" charset="0"/>
                <a:cs typeface="Times New Roman" panose="02020603050405020304" pitchFamily="18" charset="0"/>
              </a:rPr>
              <a:t>Båstad</a:t>
            </a:r>
            <a:br>
              <a:rPr lang="sv-S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sv-SE"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Gick officiellt med i Miljösamverkan Halland och Väst från 1 januari 2026.</a:t>
            </a:r>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14</a:t>
            </a:fld>
            <a:endParaRPr lang="sv-SE"/>
          </a:p>
        </p:txBody>
      </p:sp>
    </p:spTree>
    <p:extLst>
      <p:ext uri="{BB962C8B-B14F-4D97-AF65-F5344CB8AC3E}">
        <p14:creationId xmlns:p14="http://schemas.microsoft.com/office/powerpoint/2010/main" val="250245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chemeClr val="tx1"/>
                </a:solidFill>
              </a:rPr>
              <a:t>Budget och kostnader 2025</a:t>
            </a:r>
          </a:p>
          <a:p>
            <a:pPr marL="171450" marR="0" indent="-171450" fontAlgn="t">
              <a:spcBef>
                <a:spcPts val="0"/>
              </a:spcBef>
              <a:buClrTx/>
              <a:buSzTx/>
              <a:buFont typeface="Arial" panose="020B0604020202020204" pitchFamily="34" charset="0"/>
              <a:buChar char="•"/>
              <a:tabLst/>
              <a:defRPr/>
            </a:pPr>
            <a:r>
              <a:rPr lang="sv-SE" sz="1200" dirty="0">
                <a:solidFill>
                  <a:srgbClr val="000000"/>
                </a:solidFill>
                <a:latin typeface="Calibri" panose="020F0502020204030204" pitchFamily="34" charset="0"/>
              </a:rPr>
              <a:t>Den totala budgetramen låg på 2 250 tkr.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chemeClr val="tx1"/>
                </a:solidFill>
              </a:rPr>
              <a:t>Kommunalförbund och kommuner står för 2/3, vilket motsvarar ett maxbelopp på 1 500 tkr.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chemeClr val="tx1"/>
                </a:solidFill>
              </a:rPr>
              <a:t>Länsstyrelsen står för 1/3, det vill säga 750 tkr.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chemeClr val="tx1"/>
                </a:solidFill>
              </a:rPr>
              <a:t>2025 rekvirerade Miljösamverkan 375 tkr (maxbeloppet) per kommunalförbund (Skaraborg, Sjuhärad och Fyrbodal) och </a:t>
            </a:r>
            <a:r>
              <a:rPr lang="sv-SE" sz="1200" b="0" i="0" u="none" strike="noStrike" kern="1200" baseline="0" dirty="0">
                <a:solidFill>
                  <a:schemeClr val="tx1"/>
                </a:solidFill>
                <a:latin typeface="+mn-lt"/>
                <a:ea typeface="+mn-ea"/>
                <a:cs typeface="+mn-cs"/>
              </a:rPr>
              <a:t>31 250 kr per kommun i Göteborgsregionen.  </a:t>
            </a:r>
            <a:endParaRPr lang="sv-SE"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chemeClr val="tx1"/>
                </a:solidFill>
              </a:rPr>
              <a:t>Miljösamverkans kostnader utgörs i huvudsak av projektledarresurser. </a:t>
            </a:r>
          </a:p>
        </p:txBody>
      </p:sp>
      <p:sp>
        <p:nvSpPr>
          <p:cNvPr id="4" name="Platshållare för bildnummer 3"/>
          <p:cNvSpPr>
            <a:spLocks noGrp="1"/>
          </p:cNvSpPr>
          <p:nvPr>
            <p:ph type="sldNum" sz="quarter" idx="5"/>
          </p:nvPr>
        </p:nvSpPr>
        <p:spPr/>
        <p:txBody>
          <a:bodyPr/>
          <a:lstStyle/>
          <a:p>
            <a:fld id="{94D9D1AD-2DB6-4BD5-AC5E-497936C2B236}" type="slidenum">
              <a:rPr lang="sv-SE" smtClean="0"/>
              <a:t>15</a:t>
            </a:fld>
            <a:endParaRPr lang="sv-SE"/>
          </a:p>
        </p:txBody>
      </p:sp>
    </p:spTree>
    <p:extLst>
      <p:ext uri="{BB962C8B-B14F-4D97-AF65-F5344CB8AC3E}">
        <p14:creationId xmlns:p14="http://schemas.microsoft.com/office/powerpoint/2010/main" val="62220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Budget 2024</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a:t>
            </a:r>
            <a:r>
              <a:rPr lang="sv-SE" sz="1200" kern="1200" baseline="0" dirty="0">
                <a:solidFill>
                  <a:schemeClr val="tx1"/>
                </a:solidFill>
                <a:effectLst/>
                <a:latin typeface="+mn-lt"/>
                <a:ea typeface="+mn-ea"/>
                <a:cs typeface="+mn-cs"/>
              </a:rPr>
              <a:t> totala k</a:t>
            </a:r>
            <a:r>
              <a:rPr lang="sv-SE" sz="1200" kern="1200" dirty="0">
                <a:solidFill>
                  <a:schemeClr val="tx1"/>
                </a:solidFill>
                <a:effectLst/>
                <a:latin typeface="+mn-lt"/>
                <a:ea typeface="+mn-ea"/>
                <a:cs typeface="+mn-cs"/>
              </a:rPr>
              <a:t>ostnadsram</a:t>
            </a:r>
            <a:r>
              <a:rPr lang="sv-SE" sz="1200" kern="1200" baseline="0" dirty="0">
                <a:solidFill>
                  <a:schemeClr val="tx1"/>
                </a:solidFill>
                <a:effectLst/>
                <a:latin typeface="+mn-lt"/>
                <a:ea typeface="+mn-ea"/>
                <a:cs typeface="+mn-cs"/>
              </a:rPr>
              <a:t>en ligger på</a:t>
            </a:r>
            <a:r>
              <a:rPr lang="sv-SE" sz="1200" kern="1200" dirty="0">
                <a:solidFill>
                  <a:schemeClr val="tx1"/>
                </a:solidFill>
                <a:effectLst/>
                <a:latin typeface="+mn-lt"/>
                <a:ea typeface="+mn-ea"/>
                <a:cs typeface="+mn-cs"/>
              </a:rPr>
              <a:t> cirka 820kkr (vilket motsvarar full fakturering det vill säga 2 kronor per invånare).</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K</a:t>
            </a:r>
            <a:r>
              <a:rPr lang="sv-SE" sz="1200" b="0" kern="1200" dirty="0">
                <a:solidFill>
                  <a:schemeClr val="tx1"/>
                </a:solidFill>
                <a:effectLst/>
                <a:latin typeface="+mn-lt"/>
                <a:ea typeface="+mn-ea"/>
                <a:cs typeface="+mn-cs"/>
              </a:rPr>
              <a:t>ommunerna står för cirka 4/5 motsvarande</a:t>
            </a:r>
            <a:r>
              <a:rPr lang="sv-SE" sz="1200" b="0" kern="1200" baseline="0" dirty="0">
                <a:solidFill>
                  <a:schemeClr val="tx1"/>
                </a:solidFill>
                <a:effectLst/>
                <a:latin typeface="+mn-lt"/>
                <a:ea typeface="+mn-ea"/>
                <a:cs typeface="+mn-cs"/>
              </a:rPr>
              <a:t> 2 kronor per invånare</a:t>
            </a:r>
            <a:r>
              <a:rPr lang="sv-SE" sz="1200" b="0" kern="1200" dirty="0">
                <a:solidFill>
                  <a:schemeClr val="tx1"/>
                </a:solidFill>
                <a:effectLst/>
                <a:latin typeface="+mn-lt"/>
                <a:ea typeface="+mn-ea"/>
                <a:cs typeface="+mn-cs"/>
              </a:rPr>
              <a:t>. Länsstyrelsen står för cirka 1/5, (plus</a:t>
            </a:r>
            <a:r>
              <a:rPr lang="sv-SE" sz="1200" b="0" kern="1200" baseline="0" dirty="0">
                <a:solidFill>
                  <a:schemeClr val="tx1"/>
                </a:solidFill>
                <a:effectLst/>
                <a:latin typeface="+mn-lt"/>
                <a:ea typeface="+mn-ea"/>
                <a:cs typeface="+mn-cs"/>
              </a:rPr>
              <a:t> motsvarande befolkningsökning)</a:t>
            </a:r>
            <a:r>
              <a:rPr lang="sv-SE" sz="1200" b="0" kern="1200" dirty="0">
                <a:solidFill>
                  <a:schemeClr val="tx1"/>
                </a:solidFill>
                <a:effectLst/>
                <a:latin typeface="+mn-lt"/>
                <a:ea typeface="+mn-ea"/>
                <a:cs typeface="+mn-cs"/>
              </a:rPr>
              <a:t> dvs. 130 </a:t>
            </a:r>
            <a:r>
              <a:rPr lang="sv-SE" sz="1200" b="0" kern="1200" dirty="0" err="1">
                <a:solidFill>
                  <a:schemeClr val="tx1"/>
                </a:solidFill>
                <a:effectLst/>
                <a:latin typeface="+mn-lt"/>
                <a:ea typeface="+mn-ea"/>
                <a:cs typeface="+mn-cs"/>
              </a:rPr>
              <a:t>kkr</a:t>
            </a:r>
            <a:r>
              <a:rPr lang="sv-SE" sz="1200" b="0" kern="1200" dirty="0">
                <a:solidFill>
                  <a:schemeClr val="tx1"/>
                </a:solidFill>
                <a:effectLst/>
                <a:latin typeface="+mn-lt"/>
                <a:ea typeface="+mn-ea"/>
                <a:cs typeface="+mn-cs"/>
              </a:rPr>
              <a:t> + befolkningsökning. Region Halland står för </a:t>
            </a:r>
            <a:r>
              <a:rPr lang="sv-SE" sz="1200" b="0" i="0" kern="1200" dirty="0">
                <a:solidFill>
                  <a:schemeClr val="tx1"/>
                </a:solidFill>
                <a:effectLst/>
                <a:latin typeface="+mn-lt"/>
                <a:ea typeface="+mn-ea"/>
                <a:cs typeface="+mn-cs"/>
              </a:rPr>
              <a:t>administrationskostnader</a:t>
            </a:r>
            <a:r>
              <a:rPr lang="sv-SE" sz="1200" b="0" i="1"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Miljösamverkans</a:t>
            </a:r>
            <a:r>
              <a:rPr lang="sv-SE" sz="1200" b="0" i="0" kern="1200" baseline="0" dirty="0">
                <a:solidFill>
                  <a:schemeClr val="tx1"/>
                </a:solidFill>
                <a:effectLst/>
                <a:latin typeface="+mn-lt"/>
                <a:ea typeface="+mn-ea"/>
                <a:cs typeface="+mn-cs"/>
              </a:rPr>
              <a:t> k</a:t>
            </a:r>
            <a:r>
              <a:rPr lang="sv-SE" sz="1200" b="0" i="0" kern="1200" dirty="0">
                <a:solidFill>
                  <a:schemeClr val="tx1"/>
                </a:solidFill>
                <a:effectLst/>
                <a:latin typeface="+mn-lt"/>
                <a:ea typeface="+mn-ea"/>
                <a:cs typeface="+mn-cs"/>
              </a:rPr>
              <a:t>ostnader </a:t>
            </a:r>
            <a:r>
              <a:rPr lang="sv-SE" sz="1200" b="0" kern="1200" dirty="0">
                <a:solidFill>
                  <a:schemeClr val="tx1"/>
                </a:solidFill>
                <a:effectLst/>
                <a:latin typeface="+mn-lt"/>
                <a:ea typeface="+mn-ea"/>
                <a:cs typeface="+mn-cs"/>
              </a:rPr>
              <a:t>utgörs i huvudsak av projektledarresurser.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u="none"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Kostnader 2025</a:t>
            </a:r>
          </a:p>
          <a:p>
            <a:r>
              <a:rPr lang="sv-SE" sz="1200" b="0" i="0" kern="1200" dirty="0">
                <a:solidFill>
                  <a:schemeClr val="tx1"/>
                </a:solidFill>
                <a:effectLst/>
                <a:latin typeface="+mn-lt"/>
                <a:ea typeface="+mn-ea"/>
                <a:cs typeface="+mn-cs"/>
              </a:rPr>
              <a:t>**2025</a:t>
            </a:r>
            <a:r>
              <a:rPr lang="sv-SE" sz="1200" b="0" i="0" kern="1200" baseline="0" dirty="0">
                <a:solidFill>
                  <a:schemeClr val="tx1"/>
                </a:solidFill>
                <a:effectLst/>
                <a:latin typeface="+mn-lt"/>
                <a:ea typeface="+mn-ea"/>
                <a:cs typeface="+mn-cs"/>
              </a:rPr>
              <a:t> fakturerades kommunerna motsvarande 2:-/invånare</a:t>
            </a:r>
            <a:endParaRPr lang="sv-SE" sz="1200" b="0" i="0" kern="1200" dirty="0">
              <a:solidFill>
                <a:schemeClr val="tx1"/>
              </a:solidFill>
              <a:effectLst/>
              <a:latin typeface="+mn-lt"/>
              <a:ea typeface="+mn-ea"/>
              <a:cs typeface="+mn-cs"/>
            </a:endParaRPr>
          </a:p>
          <a:p>
            <a:endParaRPr lang="sv-SE" sz="1200" b="0" i="0" u="none" kern="1200" dirty="0">
              <a:solidFill>
                <a:schemeClr val="tx1"/>
              </a:solidFill>
              <a:effectLst/>
              <a:latin typeface="+mn-lt"/>
              <a:ea typeface="+mn-ea"/>
              <a:cs typeface="+mn-cs"/>
            </a:endParaRPr>
          </a:p>
          <a:p>
            <a:r>
              <a:rPr lang="sv-SE" sz="1200" b="0" i="0" u="none" kern="1200" dirty="0">
                <a:solidFill>
                  <a:schemeClr val="tx1"/>
                </a:solidFill>
                <a:effectLst/>
                <a:latin typeface="+mn-lt"/>
                <a:ea typeface="+mn-ea"/>
                <a:cs typeface="+mn-cs"/>
              </a:rPr>
              <a:t>***2025</a:t>
            </a:r>
            <a:r>
              <a:rPr lang="sv-SE" sz="1200" b="0" i="0" u="none" kern="1200" baseline="0" dirty="0">
                <a:solidFill>
                  <a:schemeClr val="tx1"/>
                </a:solidFill>
                <a:effectLst/>
                <a:latin typeface="+mn-lt"/>
                <a:ea typeface="+mn-ea"/>
                <a:cs typeface="+mn-cs"/>
              </a:rPr>
              <a:t> innebar det en kostnad på X kr för vår kommun. </a:t>
            </a:r>
            <a:r>
              <a:rPr lang="sv-SE" sz="1200" b="0" i="1" u="none" kern="1200" baseline="0" dirty="0">
                <a:solidFill>
                  <a:schemeClr val="tx1"/>
                </a:solidFill>
                <a:effectLst/>
                <a:latin typeface="+mn-lt"/>
                <a:ea typeface="+mn-ea"/>
                <a:cs typeface="+mn-cs"/>
              </a:rPr>
              <a:t>(Se kostnad nedan för din kommun/länsstyrelsen)</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Varberg</a:t>
            </a:r>
            <a:r>
              <a:rPr lang="sv-SE" dirty="0"/>
              <a:t> </a:t>
            </a:r>
            <a:r>
              <a:rPr lang="sv-SE" sz="1200" b="0" i="0" u="none" strike="noStrike" kern="1200" dirty="0">
                <a:solidFill>
                  <a:schemeClr val="tx1"/>
                </a:solidFill>
                <a:effectLst/>
                <a:latin typeface="+mn-lt"/>
                <a:ea typeface="+mn-ea"/>
                <a:cs typeface="+mn-cs"/>
              </a:rPr>
              <a:t>138 140 kr</a:t>
            </a:r>
            <a:endParaRPr lang="sv-SE" dirty="0"/>
          </a:p>
          <a:p>
            <a:r>
              <a:rPr lang="sv-SE" sz="1200" b="0" i="0" u="none" strike="noStrike" kern="1200" dirty="0">
                <a:solidFill>
                  <a:schemeClr val="tx1"/>
                </a:solidFill>
                <a:effectLst/>
                <a:latin typeface="+mn-lt"/>
                <a:ea typeface="+mn-ea"/>
                <a:cs typeface="+mn-cs"/>
              </a:rPr>
              <a:t>Falkenberg</a:t>
            </a:r>
            <a:r>
              <a:rPr lang="sv-SE" dirty="0"/>
              <a:t> </a:t>
            </a:r>
            <a:r>
              <a:rPr lang="sv-SE" sz="1200" b="0" i="0" u="none" strike="noStrike" kern="1200" dirty="0">
                <a:solidFill>
                  <a:schemeClr val="tx1"/>
                </a:solidFill>
                <a:effectLst/>
                <a:latin typeface="+mn-lt"/>
                <a:ea typeface="+mn-ea"/>
                <a:cs typeface="+mn-cs"/>
              </a:rPr>
              <a:t>94 674 </a:t>
            </a:r>
            <a:r>
              <a:rPr lang="sv-SE" dirty="0"/>
              <a:t>kr</a:t>
            </a:r>
          </a:p>
          <a:p>
            <a:r>
              <a:rPr lang="sv-SE" sz="1200" b="0" i="0" u="none" strike="noStrike" kern="1200" dirty="0">
                <a:solidFill>
                  <a:schemeClr val="tx1"/>
                </a:solidFill>
                <a:effectLst/>
                <a:latin typeface="+mn-lt"/>
                <a:ea typeface="+mn-ea"/>
                <a:cs typeface="+mn-cs"/>
              </a:rPr>
              <a:t>Hylte</a:t>
            </a:r>
            <a:r>
              <a:rPr lang="sv-SE" dirty="0"/>
              <a:t> </a:t>
            </a:r>
            <a:r>
              <a:rPr lang="sv-SE" sz="1200" b="0" i="0" u="none" strike="noStrike" kern="1200" dirty="0">
                <a:solidFill>
                  <a:schemeClr val="tx1"/>
                </a:solidFill>
                <a:effectLst/>
                <a:latin typeface="+mn-lt"/>
                <a:ea typeface="+mn-ea"/>
                <a:cs typeface="+mn-cs"/>
              </a:rPr>
              <a:t>20 392 kr</a:t>
            </a:r>
            <a:endParaRPr lang="sv-SE" dirty="0"/>
          </a:p>
          <a:p>
            <a:r>
              <a:rPr lang="sv-SE" sz="1200" b="0" i="0" u="none" strike="noStrike" kern="1200" dirty="0">
                <a:solidFill>
                  <a:schemeClr val="tx1"/>
                </a:solidFill>
                <a:effectLst/>
                <a:latin typeface="+mn-lt"/>
                <a:ea typeface="+mn-ea"/>
                <a:cs typeface="+mn-cs"/>
              </a:rPr>
              <a:t>Kungsbacka</a:t>
            </a:r>
            <a:r>
              <a:rPr lang="sv-SE" dirty="0"/>
              <a:t> </a:t>
            </a:r>
            <a:r>
              <a:rPr lang="sv-SE" sz="1200" b="0" i="0" u="none" strike="noStrike" kern="1200" dirty="0">
                <a:solidFill>
                  <a:schemeClr val="tx1"/>
                </a:solidFill>
                <a:effectLst/>
                <a:latin typeface="+mn-lt"/>
                <a:ea typeface="+mn-ea"/>
                <a:cs typeface="+mn-cs"/>
              </a:rPr>
              <a:t>171 584 </a:t>
            </a:r>
            <a:r>
              <a:rPr lang="sv-SE" dirty="0"/>
              <a:t>kr</a:t>
            </a:r>
          </a:p>
          <a:p>
            <a:r>
              <a:rPr lang="sv-SE" sz="1200" b="0" i="0" u="none" strike="noStrike" kern="1200" dirty="0">
                <a:solidFill>
                  <a:schemeClr val="tx1"/>
                </a:solidFill>
                <a:effectLst/>
                <a:latin typeface="+mn-lt"/>
                <a:ea typeface="+mn-ea"/>
                <a:cs typeface="+mn-cs"/>
              </a:rPr>
              <a:t>Laholm</a:t>
            </a:r>
            <a:r>
              <a:rPr lang="sv-SE" dirty="0"/>
              <a:t> </a:t>
            </a:r>
            <a:r>
              <a:rPr lang="sv-SE" sz="1200" b="0" i="0" u="none" strike="noStrike" kern="1200" dirty="0">
                <a:solidFill>
                  <a:schemeClr val="tx1"/>
                </a:solidFill>
                <a:effectLst/>
                <a:latin typeface="+mn-lt"/>
                <a:ea typeface="+mn-ea"/>
                <a:cs typeface="+mn-cs"/>
              </a:rPr>
              <a:t>53 190 </a:t>
            </a:r>
            <a:r>
              <a:rPr lang="sv-SE" dirty="0"/>
              <a:t> kr</a:t>
            </a:r>
          </a:p>
          <a:p>
            <a:r>
              <a:rPr lang="sv-SE" sz="1200" b="0" i="0" u="none" strike="noStrike" kern="1200" dirty="0">
                <a:solidFill>
                  <a:schemeClr val="tx1"/>
                </a:solidFill>
                <a:effectLst/>
                <a:latin typeface="+mn-lt"/>
                <a:ea typeface="+mn-ea"/>
                <a:cs typeface="+mn-cs"/>
              </a:rPr>
              <a:t>Halmstad</a:t>
            </a:r>
            <a:r>
              <a:rPr lang="sv-SE" dirty="0"/>
              <a:t> </a:t>
            </a:r>
            <a:r>
              <a:rPr lang="sv-SE" sz="1200" b="0" i="0" u="none" strike="noStrike" kern="1200" dirty="0">
                <a:solidFill>
                  <a:schemeClr val="tx1"/>
                </a:solidFill>
                <a:effectLst/>
                <a:latin typeface="+mn-lt"/>
                <a:ea typeface="+mn-ea"/>
                <a:cs typeface="+mn-cs"/>
              </a:rPr>
              <a:t>212 168 </a:t>
            </a:r>
            <a:r>
              <a:rPr lang="sv-SE" dirty="0"/>
              <a:t>kr</a:t>
            </a:r>
          </a:p>
          <a:p>
            <a:r>
              <a:rPr lang="sv-SE" sz="1200" b="0" i="0" kern="1200" dirty="0">
                <a:solidFill>
                  <a:srgbClr val="FF0000"/>
                </a:solidFill>
                <a:effectLst/>
                <a:latin typeface="+mn-lt"/>
                <a:ea typeface="+mn-ea"/>
                <a:cs typeface="+mn-cs"/>
              </a:rPr>
              <a:t>Länsstyrelsen Halland </a:t>
            </a:r>
            <a:r>
              <a:rPr lang="sv-SE" sz="1200" b="0" i="0" u="none" strike="noStrike" kern="1200" dirty="0">
                <a:solidFill>
                  <a:schemeClr val="tx1"/>
                </a:solidFill>
                <a:effectLst/>
                <a:latin typeface="+mn-lt"/>
                <a:ea typeface="+mn-ea"/>
                <a:cs typeface="+mn-cs"/>
              </a:rPr>
              <a:t>130 520 </a:t>
            </a:r>
            <a:r>
              <a:rPr lang="sv-SE" dirty="0"/>
              <a:t>kr (befolkningsökning</a:t>
            </a:r>
            <a:r>
              <a:rPr lang="sv-SE" baseline="0" dirty="0"/>
              <a:t> motsvarande 0,4%)</a:t>
            </a:r>
            <a:endParaRPr lang="sv-SE" sz="1200" b="1" i="0" kern="1200" dirty="0">
              <a:solidFill>
                <a:srgbClr val="FF0000"/>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16</a:t>
            </a:fld>
            <a:endParaRPr lang="sv-SE"/>
          </a:p>
        </p:txBody>
      </p:sp>
    </p:spTree>
    <p:extLst>
      <p:ext uri="{BB962C8B-B14F-4D97-AF65-F5344CB8AC3E}">
        <p14:creationId xmlns:p14="http://schemas.microsoft.com/office/powerpoint/2010/main" val="395101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Tack för att ni lyssnade!</a:t>
            </a:r>
          </a:p>
          <a:p>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Är det någon fråga som ni inte har fått besvarat så är</a:t>
            </a:r>
            <a:r>
              <a:rPr lang="sv-SE" baseline="0" dirty="0"/>
              <a:t> ni välkomna att kontakta projektledarna Martina, Stina, Sofie eller Karin.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a:p>
            <a:endParaRPr lang="sv-SE"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  </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17</a:t>
            </a:fld>
            <a:endParaRPr lang="sv-SE"/>
          </a:p>
        </p:txBody>
      </p:sp>
    </p:spTree>
    <p:extLst>
      <p:ext uri="{BB962C8B-B14F-4D97-AF65-F5344CB8AC3E}">
        <p14:creationId xmlns:p14="http://schemas.microsoft.com/office/powerpoint/2010/main" val="142528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Miljösamverkan Väst - en tät samverkan mellan två organisationer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Miljösamverkan Västra Götaland är en samverkan mellan tre av länets kommunalförbund (</a:t>
            </a:r>
            <a:r>
              <a:rPr lang="sv-SE" sz="1200" b="0" kern="1200" baseline="0" dirty="0">
                <a:solidFill>
                  <a:schemeClr val="tx1"/>
                </a:solidFill>
                <a:effectLst/>
                <a:latin typeface="+mn-lt"/>
                <a:ea typeface="+mn-ea"/>
                <a:cs typeface="+mn-cs"/>
              </a:rPr>
              <a:t>Boråsregionen Sjuhärads kommunalförbund, Fyrbodals kommunalförbund, Skaraborgs kommunalförbund) och deras kommuner samt kommunerna i Göteborgsregionen</a:t>
            </a:r>
            <a:r>
              <a:rPr lang="sv-SE" sz="1200" b="0" kern="120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och Länsstyrelsen i Västra Götalands län</a:t>
            </a:r>
            <a:r>
              <a:rPr lang="sv-SE" sz="1200" b="0" kern="1200" dirty="0">
                <a:solidFill>
                  <a:schemeClr val="tx1"/>
                </a:solidFill>
                <a:effectLst/>
                <a:latin typeface="+mn-lt"/>
                <a:ea typeface="+mn-ea"/>
                <a:cs typeface="+mn-cs"/>
              </a:rPr>
              <a:t>. Det</a:t>
            </a:r>
            <a:r>
              <a:rPr lang="sv-SE" sz="1200" b="0" kern="1200" baseline="0" dirty="0">
                <a:solidFill>
                  <a:schemeClr val="tx1"/>
                </a:solidFill>
                <a:effectLst/>
                <a:latin typeface="+mn-lt"/>
                <a:ea typeface="+mn-ea"/>
                <a:cs typeface="+mn-cs"/>
              </a:rPr>
              <a:t> är alltså dessa </a:t>
            </a:r>
            <a:r>
              <a:rPr lang="sv-SE" sz="1200" b="0" kern="1200" dirty="0">
                <a:solidFill>
                  <a:schemeClr val="tx1"/>
                </a:solidFill>
                <a:effectLst/>
                <a:latin typeface="+mn-lt"/>
                <a:ea typeface="+mn-ea"/>
                <a:cs typeface="+mn-cs"/>
              </a:rPr>
              <a:t>som är Miljösamverkan Västra Götalands huvudmän.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Miljösamverkan Halland är en samverkan mellan länets sex kommuner och Länsstyrelsen i Halland. Det är alltså dessa som är Miljösamverkan Hallands huvudmän.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effectLst/>
                <a:latin typeface="+mn-lt"/>
                <a:ea typeface="+mn-ea"/>
                <a:cs typeface="+mn-cs"/>
              </a:rPr>
              <a:t>Sedan 2014 samverkar våra organisationer tätt</a:t>
            </a:r>
            <a:r>
              <a:rPr lang="sv-SE" baseline="0" dirty="0"/>
              <a:t> om det mesta, till exempel verksamhetsplanen, utbildningar, Chefssamverkan och Mötesplats Goda exempel. Vi har också en gemensam styrgrupp och gemensam beredningsgrupp som arbetar fram verksamhetsplanen. Det som skiljer är till vissa delar organisation och ekonomi. I presentationen presenteras ekonomin för Miljösamverkan Västra Götaland respektive Miljösamverkan Halland i två separata bilder.</a:t>
            </a:r>
            <a:endParaRPr lang="sv-SE"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effectLst/>
                <a:latin typeface="+mn-lt"/>
                <a:ea typeface="+mn-ea"/>
                <a:cs typeface="+mn-cs"/>
              </a:rPr>
              <a:t>Från och med 2021 kallar vi oss Miljösamverkan Väst. Vi är dock fortsatt två separata organisationer med egen budget och styrgrupp.</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effectLst/>
                <a:latin typeface="+mn-lt"/>
                <a:ea typeface="+mn-ea"/>
                <a:cs typeface="+mn-cs"/>
              </a:rPr>
              <a:t>Under 2022 tog vi fram en gemensam logga, </a:t>
            </a:r>
            <a:r>
              <a:rPr lang="sv-SE" sz="1200" b="0" kern="1200" baseline="0" dirty="0">
                <a:solidFill>
                  <a:srgbClr val="FF0000"/>
                </a:solidFill>
                <a:effectLst/>
                <a:latin typeface="+mn-lt"/>
                <a:ea typeface="+mn-ea"/>
                <a:cs typeface="+mn-cs"/>
              </a:rPr>
              <a:t>gemensam webb (www.miljosamverkanvast.se) </a:t>
            </a:r>
            <a:r>
              <a:rPr lang="sv-SE" sz="1200" b="0" kern="1200" baseline="0" dirty="0">
                <a:solidFill>
                  <a:schemeClr val="tx1"/>
                </a:solidFill>
                <a:effectLst/>
                <a:latin typeface="+mn-lt"/>
                <a:ea typeface="+mn-ea"/>
                <a:cs typeface="+mn-cs"/>
              </a:rPr>
              <a:t>och sedan tidigare har vi  en gemensam vision och värdegrund – </a:t>
            </a:r>
            <a:r>
              <a:rPr lang="sv-SE" sz="1200" b="0" i="1" kern="1200" baseline="0" dirty="0">
                <a:solidFill>
                  <a:schemeClr val="tx1"/>
                </a:solidFill>
                <a:effectLst/>
                <a:latin typeface="+mn-lt"/>
                <a:ea typeface="+mn-ea"/>
                <a:cs typeface="+mn-cs"/>
              </a:rPr>
              <a:t>Det önskade läget.</a:t>
            </a:r>
          </a:p>
        </p:txBody>
      </p:sp>
      <p:sp>
        <p:nvSpPr>
          <p:cNvPr id="4" name="Platshållare för bildnummer 3"/>
          <p:cNvSpPr>
            <a:spLocks noGrp="1"/>
          </p:cNvSpPr>
          <p:nvPr>
            <p:ph type="sldNum" sz="quarter" idx="5"/>
          </p:nvPr>
        </p:nvSpPr>
        <p:spPr/>
        <p:txBody>
          <a:bodyPr/>
          <a:lstStyle/>
          <a:p>
            <a:fld id="{94D9D1AD-2DB6-4BD5-AC5E-497936C2B236}" type="slidenum">
              <a:rPr lang="sv-SE" smtClean="0"/>
              <a:t>18</a:t>
            </a:fld>
            <a:endParaRPr lang="sv-SE" dirty="0"/>
          </a:p>
        </p:txBody>
      </p:sp>
    </p:spTree>
    <p:extLst>
      <p:ext uri="{BB962C8B-B14F-4D97-AF65-F5344CB8AC3E}">
        <p14:creationId xmlns:p14="http://schemas.microsoft.com/office/powerpoint/2010/main" val="390908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solidFill>
                  <a:schemeClr val="tx1"/>
                </a:solidFill>
              </a:rPr>
              <a:t>Vår samverkan</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solidFill>
                  <a:schemeClr val="tx1"/>
                </a:solidFill>
              </a:rPr>
              <a:t>Bilden illustrerar samverkan mellan Miljösamverkan Västra Götaland och Miljösamverkan Halland i stora drag. </a:t>
            </a:r>
            <a:r>
              <a:rPr lang="sv-SE" sz="1200" dirty="0">
                <a:solidFill>
                  <a:schemeClr val="tx1"/>
                </a:solidFill>
              </a:rPr>
              <a:t>Vår</a:t>
            </a:r>
            <a:r>
              <a:rPr lang="sv-SE" sz="1200" baseline="0" dirty="0">
                <a:solidFill>
                  <a:schemeClr val="tx1"/>
                </a:solidFill>
              </a:rPr>
              <a:t> samverkan betyder inga </a:t>
            </a:r>
            <a:r>
              <a:rPr lang="sv-SE" sz="1200" dirty="0">
                <a:solidFill>
                  <a:schemeClr val="tx1"/>
                </a:solidFill>
              </a:rPr>
              <a:t>budgetmässiga förändringar</a:t>
            </a:r>
            <a:r>
              <a:rPr lang="sv-SE" sz="1200" baseline="0" dirty="0">
                <a:solidFill>
                  <a:schemeClr val="tx1"/>
                </a:solidFill>
              </a:rPr>
              <a:t> ell</a:t>
            </a:r>
            <a:r>
              <a:rPr lang="sv-SE" sz="1200" b="0" baseline="0" dirty="0">
                <a:solidFill>
                  <a:schemeClr val="tx1"/>
                </a:solidFill>
              </a:rPr>
              <a:t>er någon ny gemensam </a:t>
            </a:r>
            <a:r>
              <a:rPr lang="sv-SE" sz="1200" b="0" dirty="0">
                <a:solidFill>
                  <a:schemeClr val="tx1"/>
                </a:solidFill>
              </a:rPr>
              <a:t>organisation</a:t>
            </a:r>
            <a:r>
              <a:rPr lang="sv-SE" sz="1200" dirty="0">
                <a:solidFill>
                  <a:schemeClr val="tx1"/>
                </a:solidFill>
              </a:rPr>
              <a:t>. Däremot anpassar vi oss till varandra</a:t>
            </a:r>
            <a:r>
              <a:rPr lang="sv-SE" sz="1200" baseline="0" dirty="0">
                <a:solidFill>
                  <a:schemeClr val="tx1"/>
                </a:solidFill>
              </a:rPr>
              <a:t> för </a:t>
            </a:r>
            <a:r>
              <a:rPr lang="sv-SE" sz="1200" b="0" i="0" baseline="0" dirty="0">
                <a:solidFill>
                  <a:schemeClr val="tx1"/>
                </a:solidFill>
              </a:rPr>
              <a:t>att underlätta samverkan och effektivisera arbetet. </a:t>
            </a:r>
            <a:endParaRPr lang="sv-SE" b="0" baseline="0" dirty="0">
              <a:solidFill>
                <a:schemeClr val="tx1"/>
              </a:solidFill>
            </a:endParaRPr>
          </a:p>
          <a:p>
            <a:endParaRPr lang="sv-SE" b="0" i="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1" i="0" baseline="0" dirty="0">
                <a:solidFill>
                  <a:schemeClr val="tx1"/>
                </a:solidFill>
              </a:rPr>
              <a:t>Verksamhetsplanering:</a:t>
            </a:r>
            <a:r>
              <a:rPr lang="sv-SE" b="0" i="0" baseline="0" dirty="0">
                <a:solidFill>
                  <a:schemeClr val="tx1"/>
                </a:solidFill>
              </a:rPr>
              <a:t> </a:t>
            </a:r>
            <a:r>
              <a:rPr lang="sv-SE" dirty="0">
                <a:solidFill>
                  <a:schemeClr val="tx1"/>
                </a:solidFill>
              </a:rPr>
              <a:t>Från och med 2015 har vi en </a:t>
            </a:r>
            <a:r>
              <a:rPr lang="sv-SE" baseline="0" dirty="0">
                <a:solidFill>
                  <a:schemeClr val="tx1"/>
                </a:solidFill>
              </a:rPr>
              <a:t>gemensam process för verksamhetsplanering, eftersom vi har gemensamma projekt. Från och med 2020 är verksamhetsplanen ettårig.</a:t>
            </a:r>
          </a:p>
          <a:p>
            <a:endParaRPr lang="sv-SE" b="0" i="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1" i="0" baseline="0" dirty="0">
                <a:solidFill>
                  <a:schemeClr val="tx1"/>
                </a:solidFill>
              </a:rPr>
              <a:t>Samverkansplan: </a:t>
            </a:r>
            <a:r>
              <a:rPr lang="sv-SE" dirty="0">
                <a:solidFill>
                  <a:schemeClr val="tx1"/>
                </a:solidFill>
                <a:effectLst/>
              </a:rPr>
              <a:t>Aktiviteter som hjälper oss att arbeta</a:t>
            </a:r>
            <a:r>
              <a:rPr lang="sv-SE" baseline="0" dirty="0">
                <a:solidFill>
                  <a:schemeClr val="tx1"/>
                </a:solidFill>
                <a:effectLst/>
              </a:rPr>
              <a:t> mot </a:t>
            </a:r>
            <a:r>
              <a:rPr lang="sv-SE" b="1" baseline="0" dirty="0">
                <a:solidFill>
                  <a:schemeClr val="tx1"/>
                </a:solidFill>
                <a:effectLst/>
              </a:rPr>
              <a:t>Det önskade läget, vår vision och värdegrund (mer information kommer senare).</a:t>
            </a:r>
            <a:r>
              <a:rPr lang="sv-SE" baseline="0" dirty="0">
                <a:solidFill>
                  <a:schemeClr val="tx1"/>
                </a:solidFill>
                <a:effectLst/>
              </a:rPr>
              <a:t> Samverkan</a:t>
            </a:r>
            <a:r>
              <a:rPr lang="sv-SE" b="0" i="0" baseline="0" dirty="0">
                <a:solidFill>
                  <a:schemeClr val="tx1"/>
                </a:solidFill>
              </a:rPr>
              <a:t>splanen</a:t>
            </a:r>
            <a:r>
              <a:rPr lang="sv-SE" b="1" i="0" baseline="0" dirty="0">
                <a:solidFill>
                  <a:schemeClr val="tx1"/>
                </a:solidFill>
              </a:rPr>
              <a:t> </a:t>
            </a:r>
            <a:r>
              <a:rPr lang="sv-SE" b="0" i="0" baseline="0" dirty="0">
                <a:solidFill>
                  <a:schemeClr val="tx1"/>
                </a:solidFill>
              </a:rPr>
              <a:t>uppdateras</a:t>
            </a:r>
            <a:r>
              <a:rPr lang="sv-SE" b="1" i="0" baseline="0" dirty="0">
                <a:solidFill>
                  <a:schemeClr val="tx1"/>
                </a:solidFill>
              </a:rPr>
              <a:t> </a:t>
            </a:r>
            <a:r>
              <a:rPr lang="sv-SE" b="0" i="0" baseline="0" dirty="0">
                <a:solidFill>
                  <a:schemeClr val="tx1"/>
                </a:solidFill>
              </a:rPr>
              <a:t>varje år och du hittar den i vår v</a:t>
            </a:r>
            <a:r>
              <a:rPr lang="sv-SE" sz="1200" b="0" kern="1200" dirty="0">
                <a:solidFill>
                  <a:schemeClr val="tx1"/>
                </a:solidFill>
                <a:effectLst/>
                <a:latin typeface="+mn-lt"/>
                <a:ea typeface="+mn-ea"/>
                <a:cs typeface="+mn-cs"/>
              </a:rPr>
              <a:t>erksamhetsplan.</a:t>
            </a:r>
            <a:endParaRPr lang="sv-SE" b="0" i="0" baseline="0" dirty="0">
              <a:solidFill>
                <a:schemeClr val="tx1"/>
              </a:solidFill>
            </a:endParaRPr>
          </a:p>
          <a:p>
            <a:endParaRPr lang="sv-SE" b="0" i="0" baseline="0" dirty="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dirty="0">
                <a:solidFill>
                  <a:schemeClr val="tx1"/>
                </a:solidFill>
              </a:rPr>
              <a:t>Utbildning: </a:t>
            </a:r>
            <a:r>
              <a:rPr lang="sv-SE" sz="1200" b="0" kern="1200" baseline="0" dirty="0">
                <a:solidFill>
                  <a:schemeClr val="tx1"/>
                </a:solidFill>
                <a:effectLst/>
                <a:latin typeface="+mn-lt"/>
                <a:ea typeface="+mn-ea"/>
                <a:cs typeface="+mn-cs"/>
              </a:rPr>
              <a:t>Genom vår samverkan kan vi </a:t>
            </a:r>
            <a:r>
              <a:rPr lang="sv-SE" sz="1200" b="0" kern="1200" dirty="0">
                <a:solidFill>
                  <a:schemeClr val="tx1"/>
                </a:solidFill>
                <a:effectLst/>
                <a:latin typeface="+mn-lt"/>
                <a:ea typeface="+mn-ea"/>
                <a:cs typeface="+mn-cs"/>
              </a:rPr>
              <a:t>ordna prisvärda</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utbildningar</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som är anpassade för </a:t>
            </a:r>
            <a:r>
              <a:rPr lang="sv-SE" sz="1200" b="0" kern="1200" baseline="0" dirty="0">
                <a:solidFill>
                  <a:schemeClr val="tx1"/>
                </a:solidFill>
                <a:effectLst/>
                <a:latin typeface="+mn-lt"/>
                <a:ea typeface="+mn-ea"/>
                <a:cs typeface="+mn-cs"/>
              </a:rPr>
              <a:t>målgruppen.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0" i="0" baseline="0" dirty="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dirty="0">
                <a:solidFill>
                  <a:schemeClr val="tx1"/>
                </a:solidFill>
              </a:rPr>
              <a:t>Chefssamverkan: </a:t>
            </a:r>
            <a:r>
              <a:rPr lang="sv-SE" b="0" baseline="0" dirty="0">
                <a:solidFill>
                  <a:schemeClr val="tx1"/>
                </a:solidFill>
              </a:rPr>
              <a:t>Ledarskapet är otroligt viktigt för hela verksamheten. Därför tror vi att det gynnar alla kommuner att utveckla samverkan mellan chefer</a:t>
            </a:r>
            <a:r>
              <a:rPr lang="sv-SE" baseline="0" dirty="0">
                <a:solidFill>
                  <a:schemeClr val="tx1"/>
                </a:solidFill>
              </a:rPr>
              <a:t>! </a:t>
            </a:r>
            <a:r>
              <a:rPr lang="sv-SE" b="0" i="0" baseline="0" dirty="0">
                <a:solidFill>
                  <a:schemeClr val="tx1"/>
                </a:solidFill>
              </a:rPr>
              <a:t>För de frågor som man vill driva gemensamt skapar cheferna arbetsgrupper.</a:t>
            </a:r>
          </a:p>
          <a:p>
            <a:endParaRPr lang="sv-SE" b="0" i="0" baseline="0" dirty="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dirty="0">
                <a:solidFill>
                  <a:schemeClr val="tx1"/>
                </a:solidFill>
              </a:rPr>
              <a:t>Mötesplats Goda exempel: </a:t>
            </a:r>
            <a:r>
              <a:rPr lang="sv-SE" b="0" baseline="0" dirty="0">
                <a:solidFill>
                  <a:schemeClr val="tx1"/>
                </a:solidFill>
              </a:rPr>
              <a:t>hölls hösten 2015, </a:t>
            </a:r>
            <a:r>
              <a:rPr lang="sv-SE" baseline="0" dirty="0">
                <a:solidFill>
                  <a:schemeClr val="tx1"/>
                </a:solidFill>
              </a:rPr>
              <a:t>2017, 2019, 2022 och 2024. Mötesplatsen handlar om sakfrågor och metodik, det vill säga både VAD och HUR. Mer information om Mötesplats Goda exempel 2024 kommer senare i presentationen. </a:t>
            </a:r>
            <a:endParaRPr lang="sv-SE" sz="1200" b="1"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v-SE" i="1" baseline="0" dirty="0">
              <a:solidFill>
                <a:schemeClr val="tx1"/>
              </a:solidFill>
            </a:endParaRPr>
          </a:p>
          <a:p>
            <a:endParaRPr lang="sv-SE" b="0" i="0" dirty="0">
              <a:solidFill>
                <a:schemeClr val="tx1"/>
              </a:solidFill>
            </a:endParaRPr>
          </a:p>
        </p:txBody>
      </p:sp>
      <p:sp>
        <p:nvSpPr>
          <p:cNvPr id="4" name="Platshållare för bildnummer 3"/>
          <p:cNvSpPr>
            <a:spLocks noGrp="1"/>
          </p:cNvSpPr>
          <p:nvPr>
            <p:ph type="sldNum" sz="quarter" idx="10"/>
          </p:nvPr>
        </p:nvSpPr>
        <p:spPr/>
        <p:txBody>
          <a:bodyPr/>
          <a:lstStyle/>
          <a:p>
            <a:fld id="{7650B941-ADA4-4591-9B4D-170D22E32A5E}" type="slidenum">
              <a:rPr lang="sv-SE" smtClean="0"/>
              <a:t>19</a:t>
            </a:fld>
            <a:endParaRPr lang="sv-SE" dirty="0"/>
          </a:p>
        </p:txBody>
      </p:sp>
    </p:spTree>
    <p:extLst>
      <p:ext uri="{BB962C8B-B14F-4D97-AF65-F5344CB8AC3E}">
        <p14:creationId xmlns:p14="http://schemas.microsoft.com/office/powerpoint/2010/main" val="229397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Verksamhetsberättelsen består av flera delar och här ser ni innehållet i sin helhet.</a:t>
            </a:r>
          </a:p>
          <a:p>
            <a:r>
              <a:rPr lang="sv-SE" dirty="0"/>
              <a:t>Sammanfattningsvis fokuserar den här verksamhetsberättelsen på resultatet av arbetet 2025.</a:t>
            </a:r>
          </a:p>
        </p:txBody>
      </p:sp>
      <p:sp>
        <p:nvSpPr>
          <p:cNvPr id="4" name="Platshållare för bildnummer 3"/>
          <p:cNvSpPr>
            <a:spLocks noGrp="1"/>
          </p:cNvSpPr>
          <p:nvPr>
            <p:ph type="sldNum" sz="quarter" idx="5"/>
          </p:nvPr>
        </p:nvSpPr>
        <p:spPr/>
        <p:txBody>
          <a:bodyPr/>
          <a:lstStyle/>
          <a:p>
            <a:fld id="{94D9D1AD-2DB6-4BD5-AC5E-497936C2B236}" type="slidenum">
              <a:rPr lang="sv-SE" smtClean="0"/>
              <a:t>2</a:t>
            </a:fld>
            <a:endParaRPr lang="sv-SE"/>
          </a:p>
        </p:txBody>
      </p:sp>
    </p:spTree>
    <p:extLst>
      <p:ext uri="{BB962C8B-B14F-4D97-AF65-F5344CB8AC3E}">
        <p14:creationId xmlns:p14="http://schemas.microsoft.com/office/powerpoint/2010/main" val="2086546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Miljösamverkan arbetar vi mot vår vision och värdegrund - </a:t>
            </a:r>
            <a:r>
              <a:rPr lang="sv-SE" sz="1200" i="1" dirty="0"/>
              <a:t>Det önskade läget. </a:t>
            </a:r>
            <a:r>
              <a:rPr lang="sv-SE" sz="1200" b="0" i="1" kern="1200" dirty="0">
                <a:solidFill>
                  <a:schemeClr val="tx1"/>
                </a:solidFill>
                <a:effectLst/>
                <a:latin typeface="+mn-lt"/>
                <a:ea typeface="+mn-ea"/>
                <a:cs typeface="+mn-cs"/>
              </a:rPr>
              <a:t>Det önskade läget </a:t>
            </a:r>
            <a:r>
              <a:rPr lang="sv-SE" sz="1200" b="0" i="0" kern="1200" dirty="0">
                <a:solidFill>
                  <a:schemeClr val="tx1"/>
                </a:solidFill>
                <a:effectLst/>
                <a:latin typeface="+mn-lt"/>
                <a:ea typeface="+mn-ea"/>
                <a:cs typeface="+mn-cs"/>
              </a:rPr>
              <a:t>beskriver vilken verksamhet och arbetsplats vi vill ha</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samt hur vi vill uppfattas av andra. </a:t>
            </a:r>
            <a:r>
              <a:rPr lang="sv-SE" sz="1200" dirty="0"/>
              <a:t>Under 2024 uppdaterades </a:t>
            </a:r>
            <a:r>
              <a:rPr lang="sv-SE" sz="1200" i="1" dirty="0"/>
              <a:t>Det önskade läget</a:t>
            </a:r>
            <a:r>
              <a:rPr lang="sv-SE" sz="1200" dirty="0"/>
              <a:t>, men det togs ursprungligen fram inom EU-projektet </a:t>
            </a:r>
            <a:r>
              <a:rPr lang="sv-SE" sz="1200" i="1" dirty="0"/>
              <a:t>Tillsynsutveckling i Väst</a:t>
            </a:r>
            <a:r>
              <a:rPr lang="sv-SE" sz="1200" dirty="0"/>
              <a:t> (TUV). Projektet fokuserade på mjuka frågor som kommunikation, ledarskap och effektivitet</a:t>
            </a:r>
            <a:r>
              <a:rPr lang="sv-SE" sz="1200" b="0" dirty="0"/>
              <a:t>.</a:t>
            </a:r>
            <a:r>
              <a:rPr lang="sv-SE" sz="1200" b="1" dirty="0"/>
              <a:t> Här kan du se den </a:t>
            </a:r>
            <a:r>
              <a:rPr lang="sv-SE" sz="1200" b="1" i="0" kern="1200" dirty="0">
                <a:solidFill>
                  <a:schemeClr val="tx1"/>
                </a:solidFill>
                <a:effectLst/>
                <a:latin typeface="+mn-lt"/>
                <a:ea typeface="+mn-ea"/>
                <a:cs typeface="+mn-cs"/>
              </a:rPr>
              <a:t>nya layout för denna uppdaterade version som </a:t>
            </a:r>
            <a:r>
              <a:rPr lang="sv-SE" sz="1200" b="1" i="0" kern="1200">
                <a:solidFill>
                  <a:schemeClr val="tx1"/>
                </a:solidFill>
                <a:effectLst/>
                <a:latin typeface="+mn-lt"/>
                <a:ea typeface="+mn-ea"/>
                <a:cs typeface="+mn-cs"/>
              </a:rPr>
              <a:t>blev klar </a:t>
            </a:r>
            <a:r>
              <a:rPr lang="sv-SE" sz="1200" b="1" i="0" kern="1200" dirty="0">
                <a:solidFill>
                  <a:schemeClr val="tx1"/>
                </a:solidFill>
                <a:effectLst/>
                <a:latin typeface="+mn-lt"/>
                <a:ea typeface="+mn-ea"/>
                <a:cs typeface="+mn-cs"/>
              </a:rPr>
              <a:t>under 2025. </a:t>
            </a:r>
            <a:br>
              <a:rPr lang="sv-SE" sz="1200" dirty="0"/>
            </a:br>
            <a:endParaRPr lang="sv-SE"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 Miljösamverkan försöker vi uppnå </a:t>
            </a:r>
            <a:r>
              <a:rPr lang="sv-SE" sz="1200" b="0" i="1" kern="1200" dirty="0">
                <a:solidFill>
                  <a:schemeClr val="tx1"/>
                </a:solidFill>
                <a:effectLst/>
                <a:latin typeface="+mn-lt"/>
                <a:ea typeface="+mn-ea"/>
                <a:cs typeface="+mn-cs"/>
              </a:rPr>
              <a:t>Det</a:t>
            </a:r>
            <a:r>
              <a:rPr lang="sv-SE" sz="1200" b="0" i="1" kern="1200" baseline="0" dirty="0">
                <a:solidFill>
                  <a:schemeClr val="tx1"/>
                </a:solidFill>
                <a:effectLst/>
                <a:latin typeface="+mn-lt"/>
                <a:ea typeface="+mn-ea"/>
                <a:cs typeface="+mn-cs"/>
              </a:rPr>
              <a:t> önskade läget </a:t>
            </a:r>
            <a:r>
              <a:rPr lang="sv-SE" sz="1200" b="0" i="0" kern="1200" baseline="0" dirty="0">
                <a:solidFill>
                  <a:schemeClr val="tx1"/>
                </a:solidFill>
                <a:effectLst/>
                <a:latin typeface="+mn-lt"/>
                <a:ea typeface="+mn-ea"/>
                <a:cs typeface="+mn-cs"/>
              </a:rPr>
              <a:t>genom att till exempel arbeta in visionen i projektplaner, verksamhetsplaner och planera chefsmöten så att den röda tråden, det vill säga vägen mot </a:t>
            </a:r>
            <a:r>
              <a:rPr lang="sv-SE" sz="1200" b="0" i="1" kern="1200" baseline="0" dirty="0">
                <a:solidFill>
                  <a:schemeClr val="tx1"/>
                </a:solidFill>
                <a:effectLst/>
                <a:latin typeface="+mn-lt"/>
                <a:ea typeface="+mn-ea"/>
                <a:cs typeface="+mn-cs"/>
              </a:rPr>
              <a:t>Det önskade läget</a:t>
            </a:r>
            <a:r>
              <a:rPr lang="sv-SE" sz="1200" b="0" i="0" kern="1200" baseline="0" dirty="0">
                <a:solidFill>
                  <a:schemeClr val="tx1"/>
                </a:solidFill>
                <a:effectLst/>
                <a:latin typeface="+mn-lt"/>
                <a:ea typeface="+mn-ea"/>
                <a:cs typeface="+mn-cs"/>
              </a:rPr>
              <a:t>, följs. På arbetsplatserna i båda länen är det också viktigt att arbeta med </a:t>
            </a:r>
            <a:r>
              <a:rPr lang="sv-SE" sz="1200" b="0" i="1" kern="1200" baseline="0" dirty="0">
                <a:solidFill>
                  <a:schemeClr val="tx1"/>
                </a:solidFill>
                <a:effectLst/>
                <a:latin typeface="+mn-lt"/>
                <a:ea typeface="+mn-ea"/>
                <a:cs typeface="+mn-cs"/>
              </a:rPr>
              <a:t>Det önskade läget </a:t>
            </a:r>
            <a:r>
              <a:rPr lang="sv-SE" sz="1200" b="0" i="0" kern="1200" baseline="0" dirty="0">
                <a:solidFill>
                  <a:schemeClr val="tx1"/>
                </a:solidFill>
                <a:effectLst/>
                <a:latin typeface="+mn-lt"/>
                <a:ea typeface="+mn-ea"/>
                <a:cs typeface="+mn-cs"/>
              </a:rPr>
              <a:t>på olika sätt. </a:t>
            </a:r>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20</a:t>
            </a:fld>
            <a:endParaRPr lang="sv-SE"/>
          </a:p>
        </p:txBody>
      </p:sp>
    </p:spTree>
    <p:extLst>
      <p:ext uri="{BB962C8B-B14F-4D97-AF65-F5344CB8AC3E}">
        <p14:creationId xmlns:p14="http://schemas.microsoft.com/office/powerpoint/2010/main" val="368932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b="1" dirty="0">
                <a:solidFill>
                  <a:schemeClr val="tx1"/>
                </a:solidFill>
              </a:rPr>
              <a:t>Miljömyndighetens uppdrag ― varför vi finns till</a:t>
            </a:r>
            <a:endParaRPr lang="sv-SE" sz="1200" b="1"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Miljösamverkan syftar till att effektivisera miljömyndigheternas arbete enligt miljöbalken och livsmedelslagstiftningen i länen. Tillsynen syftar ytterst till att åstadkomma en långsiktigt hållbar utveckling. Miljömyndigheten ska underlätta för våra kunder att göra rätt och vara bron mellan lagstiftningen och kunden.</a:t>
            </a:r>
            <a:r>
              <a:rPr lang="sv-SE" sz="1200" kern="1200" baseline="0" dirty="0">
                <a:solidFill>
                  <a:schemeClr val="tx1"/>
                </a:solidFill>
                <a:effectLst/>
                <a:latin typeface="+mn-lt"/>
                <a:ea typeface="+mn-ea"/>
                <a:cs typeface="+mn-cs"/>
              </a:rPr>
              <a:t> </a:t>
            </a:r>
          </a:p>
          <a:p>
            <a:endParaRPr lang="sv-SE" sz="1200" kern="1200" baseline="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Genom att samverka kan vi som miljömyndigheter genomföra vårt uppdrag bättre, effektivare och till en mindre kostnad (eftersom vi delar på arbetsuppgifter som att ta fram checklistor, sammanställa/ta fram kunskapsunderlag, prisvärda utbildningar med mera). </a:t>
            </a:r>
          </a:p>
          <a:p>
            <a:endParaRPr lang="sv-SE" sz="1200" kern="1200" baseline="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7650B941-ADA4-4591-9B4D-170D22E32A5E}" type="slidenum">
              <a:rPr lang="sv-SE" smtClean="0"/>
              <a:t>21</a:t>
            </a:fld>
            <a:endParaRPr lang="sv-SE" dirty="0"/>
          </a:p>
        </p:txBody>
      </p:sp>
    </p:spTree>
    <p:extLst>
      <p:ext uri="{BB962C8B-B14F-4D97-AF65-F5344CB8AC3E}">
        <p14:creationId xmlns:p14="http://schemas.microsoft.com/office/powerpoint/2010/main" val="400635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Miljösamverkan Västra Götaland och Miljösamverkan Halland är två separata organisationer med egna budgetar, m</a:t>
            </a:r>
            <a:r>
              <a:rPr lang="sv-SE" b="0" baseline="0" dirty="0"/>
              <a:t>en eftersom vi samverkar tätt är flera delar av organisationen gemensam. Delar som är specifika för respektive organisation kan utläsas ovan samt i texten nedan. Om inget annat anges är det en del av den gemensamma organisationen.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Gemensam styrgrupp för Miljösamverkan</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Den gemensamma styrgruppen har ansvar för verksamhetsplaneringen och tar strategiska beslut i Miljösamverkan. Gruppen består av hela Miljösamverkan Västra Götalands styrgrupp och två representanter från Miljösamverkan Hallands styrgrupp (en från kommun och en från Länsstyrelsen).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Styrgrupp för respektive Miljösamverkan</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Miljösamverkan Västra Götaland och Miljösamverkan Halland har var sin styrgrupp. De fastställer verksamhetsplanen, beslutar om budget och tar principbeslut. Miljösamverkan Hallands styrgrupp består av en miljöchef från respektive kommun (sex personer) och två representanter från Länsstyrelsen. I Miljösamverkan Västra Götaland styrgrupp är det en chef från respektive länsdel (fyra personer) samt två chefer från Länsstyrelsen.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Projektledare, Beredningsgruppen, projektgrupper, Chefssamverkan och chefsnätverket</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I de grupperna sker planering, samordning och samverkan samt att det tas fram underlagsmaterial och handledningar.</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Beredningsgruppen är projektledarnas stöd och referensgrupp för övergripande frågor i arbetet och är aktiva i arbetet med verksamhetsplanering. Beredningsgruppen består av handläggare från olika ämnesområden i de båda länen samt från Länsstyrelserna. </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Projektgrupperna består av både handläggare och chefer och leds av en projektledare.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Chefssamverkan är chefer som representerar både Västra Götaland och Halland. </a:t>
            </a:r>
            <a:r>
              <a:rPr lang="sv-SE" sz="1200" kern="1200" dirty="0">
                <a:solidFill>
                  <a:schemeClr val="tx1"/>
                </a:solidFill>
                <a:effectLst/>
                <a:latin typeface="+mn-lt"/>
                <a:ea typeface="+mn-ea"/>
                <a:cs typeface="+mn-cs"/>
              </a:rPr>
              <a:t>Chefssamverkans uppgifter är att anordna och följa upp aktiviteter för ledarskapsutveckling och anordna två chefsmöten varje år tillsammans med utsedd värd.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effectLst/>
                <a:latin typeface="+mn-lt"/>
                <a:ea typeface="+mn-ea"/>
                <a:cs typeface="+mn-cs"/>
              </a:rPr>
              <a:t>Chefsnätverket är ett nätverk för samtliga chefer inom Miljösamverkan. </a:t>
            </a: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Administrativt stöd</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Det administrativa stödet finns där projektledarna är anställda.</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Kontaktpersoner, handläggare på miljökontor och länsstyrelserna</a:t>
            </a:r>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Handläggare på miljökontor och länsstyrelserna är mottagare för det som tas fram inom Miljösamverkan; de implementerar och genomför. Kontaktpersonerna är projektledarnas viktiga informationskanal in till miljökontoren och länsstyrelserna och ambassadörer för Miljösamverkan på arbetsplatserna.</a:t>
            </a:r>
            <a:endParaRPr lang="sv-SE" baseline="0" dirty="0"/>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22</a:t>
            </a:fld>
            <a:endParaRPr lang="sv-SE" dirty="0"/>
          </a:p>
        </p:txBody>
      </p:sp>
    </p:spTree>
    <p:extLst>
      <p:ext uri="{BB962C8B-B14F-4D97-AF65-F5344CB8AC3E}">
        <p14:creationId xmlns:p14="http://schemas.microsoft.com/office/powerpoint/2010/main" val="51473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tx1"/>
                </a:solidFill>
              </a:rPr>
              <a:t>Vinsterna med Miljösamverkan</a:t>
            </a:r>
            <a:endParaRPr lang="sv-S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Det finns många vinster med att samverka. Dessa är några</a:t>
            </a:r>
            <a:r>
              <a:rPr lang="sv-SE" sz="1200" b="0" kern="1200" baseline="0" dirty="0">
                <a:solidFill>
                  <a:schemeClr val="tx1"/>
                </a:solidFill>
                <a:effectLst/>
                <a:latin typeface="+mn-lt"/>
                <a:ea typeface="+mn-ea"/>
                <a:cs typeface="+mn-cs"/>
              </a:rPr>
              <a:t> av de vinster som vi anser är viktigast. </a:t>
            </a:r>
            <a:endParaRPr lang="sv-SE"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altLang="sv-SE" b="1" dirty="0"/>
          </a:p>
          <a:p>
            <a:r>
              <a:rPr lang="sv-SE" altLang="sv-SE" b="1" dirty="0"/>
              <a:t>Effektivisering: </a:t>
            </a:r>
            <a:r>
              <a:rPr lang="sv-SE" dirty="0"/>
              <a:t>Inom de olika</a:t>
            </a:r>
            <a:r>
              <a:rPr lang="sv-SE" baseline="0" dirty="0"/>
              <a:t> projekten</a:t>
            </a:r>
            <a:r>
              <a:rPr lang="sv-SE" dirty="0"/>
              <a:t> tas det fram handläggarstöd inför tillsynsbesök och handläggning som exempelvis checklistor, gemensamma</a:t>
            </a:r>
            <a:r>
              <a:rPr lang="sv-SE" baseline="0" dirty="0"/>
              <a:t> bedömningsgrunder osv.</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Detta</a:t>
            </a:r>
            <a:r>
              <a:rPr lang="sv-SE" sz="1200" b="0" baseline="0" dirty="0"/>
              <a:t> </a:t>
            </a:r>
            <a:r>
              <a:rPr lang="sv-SE" baseline="0" dirty="0"/>
              <a:t>effektiviserar arbetet eftersom inte varje handläggare själv måste ta fram underlagsmaterial.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b="1" dirty="0"/>
              <a:t>Bättre resursutnyttjande: </a:t>
            </a:r>
            <a:r>
              <a:rPr lang="sv-SE" baseline="0" dirty="0"/>
              <a:t>Förutom att vi hjälps åt att ta fram stödmaterial, tolka lagstiftning m.m. tar vi tillvara på och </a:t>
            </a:r>
            <a:r>
              <a:rPr lang="sv-SE" b="1" baseline="0" dirty="0"/>
              <a:t>delar kunskap och erfarenhet </a:t>
            </a:r>
            <a:r>
              <a:rPr lang="sv-SE" baseline="0" dirty="0"/>
              <a:t>kring arbetssätt och metoder från olika arbetsplatser. </a:t>
            </a:r>
          </a:p>
          <a:p>
            <a:endParaRPr lang="sv-SE" b="1" baseline="0" dirty="0"/>
          </a:p>
          <a:p>
            <a:r>
              <a:rPr lang="sv-SE" b="1" baseline="0" dirty="0"/>
              <a:t>Samsyn: </a:t>
            </a:r>
            <a:r>
              <a:rPr lang="sv-SE" baseline="0" dirty="0"/>
              <a:t>Miljösamverkan ger goda förutsättningar för att skapa samsyn </a:t>
            </a:r>
            <a:r>
              <a:rPr lang="sv-SE" sz="1200" kern="1200" dirty="0">
                <a:solidFill>
                  <a:schemeClr val="tx1"/>
                </a:solidFill>
                <a:effectLst/>
                <a:latin typeface="+mn-lt"/>
                <a:ea typeface="+mn-ea"/>
                <a:cs typeface="+mn-cs"/>
              </a:rPr>
              <a:t>och på så vis</a:t>
            </a:r>
            <a:r>
              <a:rPr lang="sv-SE" sz="1200" kern="1200" baseline="0" dirty="0">
                <a:solidFill>
                  <a:schemeClr val="tx1"/>
                </a:solidFill>
                <a:effectLst/>
                <a:latin typeface="+mn-lt"/>
                <a:ea typeface="+mn-ea"/>
                <a:cs typeface="+mn-cs"/>
              </a:rPr>
              <a:t> öka kvalitén på tillsynen</a:t>
            </a:r>
            <a:r>
              <a:rPr lang="sv-SE" sz="1200" kern="1200" dirty="0">
                <a:solidFill>
                  <a:schemeClr val="tx1"/>
                </a:solidFill>
                <a:effectLst/>
                <a:latin typeface="+mn-lt"/>
                <a:ea typeface="+mn-ea"/>
                <a:cs typeface="+mn-cs"/>
              </a:rPr>
              <a:t>. Våra</a:t>
            </a:r>
            <a:r>
              <a:rPr lang="sv-SE" sz="1200" kern="1200" baseline="0" dirty="0">
                <a:solidFill>
                  <a:schemeClr val="tx1"/>
                </a:solidFill>
                <a:effectLst/>
                <a:latin typeface="+mn-lt"/>
                <a:ea typeface="+mn-ea"/>
                <a:cs typeface="+mn-cs"/>
              </a:rPr>
              <a:t> k</a:t>
            </a:r>
            <a:r>
              <a:rPr lang="sv-SE" sz="1200" kern="1200" dirty="0">
                <a:solidFill>
                  <a:schemeClr val="tx1"/>
                </a:solidFill>
                <a:effectLst/>
                <a:latin typeface="+mn-lt"/>
                <a:ea typeface="+mn-ea"/>
                <a:cs typeface="+mn-cs"/>
              </a:rPr>
              <a:t>under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 olika delar av</a:t>
            </a:r>
            <a:r>
              <a:rPr lang="sv-SE" sz="1200" kern="1200" baseline="0" dirty="0">
                <a:solidFill>
                  <a:schemeClr val="tx1"/>
                </a:solidFill>
                <a:effectLst/>
                <a:latin typeface="+mn-lt"/>
                <a:ea typeface="+mn-ea"/>
                <a:cs typeface="+mn-cs"/>
              </a:rPr>
              <a:t> länen får </a:t>
            </a:r>
            <a:r>
              <a:rPr lang="sv-SE" sz="1200" b="1" kern="1200" dirty="0">
                <a:solidFill>
                  <a:schemeClr val="tx1"/>
                </a:solidFill>
                <a:effectLst/>
                <a:latin typeface="+mn-lt"/>
                <a:ea typeface="+mn-ea"/>
                <a:cs typeface="+mn-cs"/>
              </a:rPr>
              <a:t>likartade</a:t>
            </a:r>
            <a:r>
              <a:rPr lang="sv-SE" sz="1200" b="1" kern="1200" baseline="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bedömningar</a:t>
            </a:r>
            <a:r>
              <a:rPr lang="sv-SE" sz="1200" kern="1200" baseline="0" dirty="0">
                <a:solidFill>
                  <a:schemeClr val="tx1"/>
                </a:solidFill>
                <a:effectLst/>
                <a:latin typeface="+mn-lt"/>
                <a:ea typeface="+mn-ea"/>
                <a:cs typeface="+mn-cs"/>
              </a:rPr>
              <a:t> i jämförbara ärenden. Detta ger både rättssäkerhet och bidrar till konkurrensneutralitet.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Känna trygghet</a:t>
            </a:r>
            <a:r>
              <a:rPr lang="sv-SE" sz="1200" b="1" kern="1200" baseline="0" dirty="0">
                <a:solidFill>
                  <a:schemeClr val="tx1"/>
                </a:solidFill>
                <a:effectLst/>
                <a:latin typeface="+mn-lt"/>
                <a:ea typeface="+mn-ea"/>
                <a:cs typeface="+mn-cs"/>
              </a:rPr>
              <a:t> i inspektörsrollen: </a:t>
            </a:r>
            <a:r>
              <a:rPr lang="sv-SE" sz="1200" b="0" kern="1200" dirty="0">
                <a:solidFill>
                  <a:schemeClr val="tx1"/>
                </a:solidFill>
                <a:effectLst/>
                <a:latin typeface="+mn-lt"/>
                <a:ea typeface="+mn-ea"/>
                <a:cs typeface="+mn-cs"/>
              </a:rPr>
              <a:t>Vi vet också att det är en framgångsfaktor</a:t>
            </a:r>
            <a:r>
              <a:rPr lang="sv-SE" sz="1200" b="0" kern="1200" baseline="0" dirty="0">
                <a:solidFill>
                  <a:schemeClr val="tx1"/>
                </a:solidFill>
                <a:effectLst/>
                <a:latin typeface="+mn-lt"/>
                <a:ea typeface="+mn-ea"/>
                <a:cs typeface="+mn-cs"/>
              </a:rPr>
              <a:t> att vara trygg i sin </a:t>
            </a:r>
            <a:r>
              <a:rPr lang="sv-SE" sz="1200" b="0" kern="1200" dirty="0">
                <a:solidFill>
                  <a:schemeClr val="tx1"/>
                </a:solidFill>
                <a:effectLst/>
                <a:latin typeface="+mn-lt"/>
                <a:ea typeface="+mn-ea"/>
                <a:cs typeface="+mn-cs"/>
              </a:rPr>
              <a:t>roll</a:t>
            </a:r>
            <a:r>
              <a:rPr lang="sv-SE" sz="1200" b="0" kern="1200" baseline="0" dirty="0">
                <a:solidFill>
                  <a:schemeClr val="tx1"/>
                </a:solidFill>
                <a:effectLst/>
                <a:latin typeface="+mn-lt"/>
                <a:ea typeface="+mn-ea"/>
                <a:cs typeface="+mn-cs"/>
              </a:rPr>
              <a:t>. </a:t>
            </a:r>
            <a:r>
              <a:rPr lang="sv-SE" sz="1200" kern="1200" baseline="0" dirty="0">
                <a:solidFill>
                  <a:schemeClr val="tx1"/>
                </a:solidFill>
                <a:effectLst/>
                <a:latin typeface="+mn-lt"/>
                <a:ea typeface="+mn-ea"/>
                <a:cs typeface="+mn-cs"/>
              </a:rPr>
              <a:t>Bland annat därför att vi </a:t>
            </a:r>
            <a:r>
              <a:rPr lang="sv-SE" sz="1200" kern="1200" dirty="0">
                <a:solidFill>
                  <a:schemeClr val="tx1"/>
                </a:solidFill>
                <a:effectLst/>
                <a:latin typeface="+mn-lt"/>
                <a:ea typeface="+mn-ea"/>
                <a:cs typeface="+mn-cs"/>
              </a:rPr>
              <a:t>arbetar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utifrån samma värderingar.</a:t>
            </a:r>
            <a:r>
              <a:rPr lang="sv-SE" sz="1200" kern="1200" baseline="0" dirty="0">
                <a:solidFill>
                  <a:schemeClr val="tx1"/>
                </a:solidFill>
                <a:effectLst/>
                <a:latin typeface="+mn-lt"/>
                <a:ea typeface="+mn-ea"/>
                <a:cs typeface="+mn-cs"/>
              </a:rPr>
              <a:t> </a:t>
            </a:r>
          </a:p>
          <a:p>
            <a:endParaRPr lang="sv-SE" baseline="0" dirty="0"/>
          </a:p>
          <a:p>
            <a:r>
              <a:rPr lang="sv-SE" b="1" dirty="0">
                <a:latin typeface="Calibri" pitchFamily="34" charset="0"/>
              </a:rPr>
              <a:t>Kompetens- och verksamhetsutveckling: </a:t>
            </a:r>
            <a:r>
              <a:rPr lang="sv-SE" baseline="0" dirty="0"/>
              <a:t>En annan nytta som många nämner med Miljösamverkan är att vi lär oss mycket, både som deltagare i olika projekt och genom utbildningar och seminarium. </a:t>
            </a:r>
            <a:r>
              <a:rPr lang="sv-SE" sz="1200" b="0" kern="1200" dirty="0">
                <a:solidFill>
                  <a:schemeClr val="tx1"/>
                </a:solidFill>
                <a:effectLst/>
                <a:latin typeface="+mn-lt"/>
                <a:ea typeface="+mn-ea"/>
                <a:cs typeface="+mn-cs"/>
              </a:rPr>
              <a:t>I Miljösamverkan ordnar vi prisvärda</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utbildningar</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som är anpassade för just vår</a:t>
            </a:r>
            <a:r>
              <a:rPr lang="sv-SE" sz="1200" b="0" kern="1200" baseline="0" dirty="0">
                <a:solidFill>
                  <a:schemeClr val="tx1"/>
                </a:solidFill>
                <a:effectLst/>
                <a:latin typeface="+mn-lt"/>
                <a:ea typeface="+mn-ea"/>
                <a:cs typeface="+mn-cs"/>
              </a:rPr>
              <a:t> målgrupp. Därtill</a:t>
            </a:r>
            <a:r>
              <a:rPr lang="sv-SE" baseline="0" dirty="0"/>
              <a:t> strävar vi mot ständig utveckling kring hur vi arbetar i vår egen verksamhet.</a:t>
            </a:r>
          </a:p>
          <a:p>
            <a:endParaRPr lang="sv-SE" baseline="0" dirty="0"/>
          </a:p>
          <a:p>
            <a:r>
              <a:rPr lang="sv-SE" sz="1200" b="1" kern="1200" baseline="0" dirty="0">
                <a:solidFill>
                  <a:schemeClr val="tx1"/>
                </a:solidFill>
                <a:effectLst/>
                <a:latin typeface="+mn-lt"/>
                <a:ea typeface="+mn-ea"/>
                <a:cs typeface="+mn-cs"/>
              </a:rPr>
              <a:t>Påverkan: </a:t>
            </a:r>
            <a:r>
              <a:rPr lang="sv-SE" sz="1200" kern="1200" baseline="0" dirty="0">
                <a:solidFill>
                  <a:schemeClr val="tx1"/>
                </a:solidFill>
                <a:effectLst/>
                <a:latin typeface="+mn-lt"/>
                <a:ea typeface="+mn-ea"/>
                <a:cs typeface="+mn-cs"/>
              </a:rPr>
              <a:t>Genom att vi samverkar får vi en större genomslagskraft. Vi är hela 55 kommuner och två länsstyrelser som samverkar! </a:t>
            </a:r>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23</a:t>
            </a:fld>
            <a:endParaRPr lang="sv-SE" dirty="0"/>
          </a:p>
        </p:txBody>
      </p:sp>
    </p:spTree>
    <p:extLst>
      <p:ext uri="{BB962C8B-B14F-4D97-AF65-F5344CB8AC3E}">
        <p14:creationId xmlns:p14="http://schemas.microsoft.com/office/powerpoint/2010/main" val="127045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sng" dirty="0">
                <a:solidFill>
                  <a:schemeClr val="dk1"/>
                </a:solidFill>
                <a:effectLst/>
                <a:latin typeface="+mn-lt"/>
                <a:ea typeface="+mn-ea"/>
                <a:cs typeface="+mn-cs"/>
              </a:rPr>
              <a:t>Snabb</a:t>
            </a:r>
            <a:r>
              <a:rPr lang="sv-SE" sz="1200" b="1" u="sng" dirty="0">
                <a:solidFill>
                  <a:sysClr val="windowText" lastClr="000000"/>
                </a:solidFill>
                <a:effectLst/>
                <a:latin typeface="+mn-lt"/>
                <a:ea typeface="+mn-ea"/>
                <a:cs typeface="+mn-cs"/>
              </a:rPr>
              <a:t>fakta 2025</a:t>
            </a:r>
          </a:p>
          <a:p>
            <a:endParaRPr lang="sv-SE" sz="1200" b="1" u="sng" dirty="0">
              <a:solidFill>
                <a:sysClr val="windowText" lastClr="000000"/>
              </a:solidFill>
              <a:effectLst/>
              <a:latin typeface="+mn-lt"/>
              <a:ea typeface="+mn-ea"/>
              <a:cs typeface="+mn-cs"/>
            </a:endParaRPr>
          </a:p>
          <a:p>
            <a:r>
              <a:rPr lang="sv-SE" sz="1200" b="1" dirty="0">
                <a:solidFill>
                  <a:sysClr val="windowText" lastClr="000000"/>
                </a:solidFill>
                <a:effectLst/>
                <a:latin typeface="+mn-lt"/>
                <a:ea typeface="+mn-ea"/>
                <a:cs typeface="+mn-cs"/>
              </a:rPr>
              <a:t>35 </a:t>
            </a:r>
            <a:r>
              <a:rPr lang="sv-SE" sz="1200" dirty="0">
                <a:solidFill>
                  <a:sysClr val="windowText" lastClr="000000"/>
                </a:solidFill>
                <a:effectLst/>
                <a:latin typeface="+mn-lt"/>
                <a:ea typeface="+mn-ea"/>
                <a:cs typeface="+mn-cs"/>
              </a:rPr>
              <a:t>personer har deltagit i någon </a:t>
            </a:r>
            <a:r>
              <a:rPr lang="sv-SE" sz="1200" b="1" dirty="0">
                <a:solidFill>
                  <a:sysClr val="windowText" lastClr="000000"/>
                </a:solidFill>
                <a:effectLst/>
                <a:latin typeface="+mn-lt"/>
                <a:ea typeface="+mn-ea"/>
                <a:cs typeface="+mn-cs"/>
              </a:rPr>
              <a:t>projektgrupp</a:t>
            </a:r>
            <a:r>
              <a:rPr lang="sv-SE" sz="1200" dirty="0">
                <a:solidFill>
                  <a:sysClr val="windowText" lastClr="000000"/>
                </a:solidFill>
                <a:effectLst/>
                <a:latin typeface="+mn-lt"/>
                <a:ea typeface="+mn-ea"/>
                <a:cs typeface="+mn-cs"/>
              </a:rPr>
              <a:t>, varav 8 av dessa var från Hallands län och 27 personer var från Västra Götalands län.</a:t>
            </a:r>
          </a:p>
          <a:p>
            <a:endParaRPr lang="sv-SE" sz="1200" dirty="0">
              <a:solidFill>
                <a:schemeClr val="dk1"/>
              </a:solidFill>
              <a:effectLst/>
              <a:latin typeface="+mn-lt"/>
              <a:ea typeface="+mn-ea"/>
              <a:cs typeface="+mn-cs"/>
            </a:endParaRPr>
          </a:p>
          <a:p>
            <a:r>
              <a:rPr lang="sv-SE" sz="1200" b="1" dirty="0">
                <a:solidFill>
                  <a:sysClr val="windowText" lastClr="000000"/>
                </a:solidFill>
                <a:effectLst/>
                <a:latin typeface="+mn-lt"/>
                <a:ea typeface="+mn-ea"/>
                <a:cs typeface="+mn-cs"/>
              </a:rPr>
              <a:t>34</a:t>
            </a:r>
            <a:r>
              <a:rPr lang="sv-SE" sz="1200" dirty="0">
                <a:solidFill>
                  <a:sysClr val="windowText" lastClr="000000"/>
                </a:solidFill>
                <a:effectLst/>
                <a:latin typeface="+mn-lt"/>
                <a:ea typeface="+mn-ea"/>
                <a:cs typeface="+mn-cs"/>
              </a:rPr>
              <a:t> personer </a:t>
            </a:r>
            <a:r>
              <a:rPr lang="sv-SE" sz="1200" dirty="0">
                <a:solidFill>
                  <a:schemeClr val="dk1"/>
                </a:solidFill>
                <a:effectLst/>
                <a:latin typeface="+mn-lt"/>
                <a:ea typeface="+mn-ea"/>
                <a:cs typeface="+mn-cs"/>
              </a:rPr>
              <a:t>har under året deltagit i </a:t>
            </a:r>
            <a:r>
              <a:rPr lang="sv-SE" sz="1200" b="1" dirty="0">
                <a:solidFill>
                  <a:schemeClr val="dk1"/>
                </a:solidFill>
                <a:effectLst/>
                <a:latin typeface="+mn-lt"/>
                <a:ea typeface="+mn-ea"/>
                <a:cs typeface="+mn-cs"/>
              </a:rPr>
              <a:t>Beredningsgrupp, Gemensamma Styrgruppen och Chefssamverkan </a:t>
            </a:r>
            <a:r>
              <a:rPr lang="sv-SE" sz="1200" dirty="0">
                <a:solidFill>
                  <a:schemeClr val="dk1"/>
                </a:solidFill>
                <a:effectLst/>
                <a:latin typeface="+mn-lt"/>
                <a:ea typeface="+mn-ea"/>
                <a:cs typeface="+mn-cs"/>
              </a:rPr>
              <a:t>med Miljösamverkan Halland/Miljösamverkan Västra Götaland.</a:t>
            </a:r>
          </a:p>
          <a:p>
            <a:endParaRPr lang="sv-SE" sz="1200" dirty="0">
              <a:solidFill>
                <a:schemeClr val="dk1"/>
              </a:solidFill>
              <a:effectLst/>
              <a:latin typeface="+mn-lt"/>
              <a:ea typeface="+mn-ea"/>
              <a:cs typeface="+mn-cs"/>
            </a:endParaRPr>
          </a:p>
          <a:p>
            <a:r>
              <a:rPr lang="sv-SE" sz="1200" b="1" dirty="0">
                <a:solidFill>
                  <a:sysClr val="windowText" lastClr="000000"/>
                </a:solidFill>
                <a:effectLst/>
                <a:latin typeface="+mn-lt"/>
                <a:ea typeface="+mn-ea"/>
                <a:cs typeface="+mn-cs"/>
              </a:rPr>
              <a:t>29 av </a:t>
            </a:r>
            <a:r>
              <a:rPr lang="sv-SE" sz="1200" b="1" dirty="0">
                <a:solidFill>
                  <a:schemeClr val="dk1"/>
                </a:solidFill>
                <a:effectLst/>
                <a:latin typeface="+mn-lt"/>
                <a:ea typeface="+mn-ea"/>
                <a:cs typeface="+mn-cs"/>
              </a:rPr>
              <a:t>totalt 44 miljökontor </a:t>
            </a:r>
            <a:r>
              <a:rPr lang="sv-SE" sz="1200" dirty="0">
                <a:solidFill>
                  <a:schemeClr val="dk1"/>
                </a:solidFill>
                <a:effectLst/>
                <a:latin typeface="+mn-lt"/>
                <a:ea typeface="+mn-ea"/>
                <a:cs typeface="+mn-cs"/>
              </a:rPr>
              <a:t>(</a:t>
            </a:r>
            <a:r>
              <a:rPr lang="sv-SE" sz="1200" dirty="0">
                <a:solidFill>
                  <a:sysClr val="windowText" lastClr="000000"/>
                </a:solidFill>
                <a:effectLst/>
                <a:latin typeface="+mn-lt"/>
                <a:ea typeface="+mn-ea"/>
                <a:cs typeface="+mn-cs"/>
              </a:rPr>
              <a:t>23 miljökontor i Västra Götalands län samt 6 miljökontor </a:t>
            </a:r>
            <a:r>
              <a:rPr lang="sv-SE" sz="1200" dirty="0">
                <a:solidFill>
                  <a:schemeClr val="dk1"/>
                </a:solidFill>
                <a:effectLst/>
                <a:latin typeface="+mn-lt"/>
                <a:ea typeface="+mn-ea"/>
                <a:cs typeface="+mn-cs"/>
              </a:rPr>
              <a:t>från Hallands län) har deltagit i någon av ovanstående </a:t>
            </a:r>
            <a:r>
              <a:rPr lang="sv-SE" sz="1200" dirty="0">
                <a:solidFill>
                  <a:sysClr val="windowText" lastClr="000000"/>
                </a:solidFill>
                <a:effectLst/>
                <a:latin typeface="+mn-lt"/>
                <a:ea typeface="+mn-ea"/>
                <a:cs typeface="+mn-cs"/>
              </a:rPr>
              <a:t>grupper. 17 av kontoren </a:t>
            </a:r>
            <a:r>
              <a:rPr lang="sv-SE" sz="1200" dirty="0">
                <a:solidFill>
                  <a:schemeClr val="dk1"/>
                </a:solidFill>
                <a:effectLst/>
                <a:latin typeface="+mn-lt"/>
                <a:ea typeface="+mn-ea"/>
                <a:cs typeface="+mn-cs"/>
              </a:rPr>
              <a:t>har deltagit i mer än en grupp. Förutom kommunerna deltog Länsstyrelsen Västra Götaland </a:t>
            </a:r>
            <a:r>
              <a:rPr lang="sv-SE" sz="1200" dirty="0">
                <a:solidFill>
                  <a:sysClr val="windowText" lastClr="000000"/>
                </a:solidFill>
                <a:effectLst/>
                <a:latin typeface="+mn-lt"/>
                <a:ea typeface="+mn-ea"/>
                <a:cs typeface="+mn-cs"/>
              </a:rPr>
              <a:t>i 2 </a:t>
            </a:r>
            <a:r>
              <a:rPr lang="sv-SE" sz="1200" dirty="0">
                <a:solidFill>
                  <a:schemeClr val="dk1"/>
                </a:solidFill>
                <a:effectLst/>
                <a:latin typeface="+mn-lt"/>
                <a:ea typeface="+mn-ea"/>
                <a:cs typeface="+mn-cs"/>
              </a:rPr>
              <a:t>projektgrupper. Representanter från både Länsstyrelsen Västra Götaland och Länsstyrelsen Halland deltog i styrgrupperna och Beredningsgruppen. </a:t>
            </a:r>
          </a:p>
          <a:p>
            <a:endParaRPr lang="sv-SE" sz="1200" dirty="0">
              <a:solidFill>
                <a:schemeClr val="dk1"/>
              </a:solidFill>
              <a:effectLst/>
              <a:latin typeface="+mn-lt"/>
              <a:ea typeface="+mn-ea"/>
              <a:cs typeface="+mn-cs"/>
            </a:endParaRPr>
          </a:p>
          <a:p>
            <a:r>
              <a:rPr lang="sv-SE" sz="1200" b="1" dirty="0">
                <a:solidFill>
                  <a:schemeClr val="dk1"/>
                </a:solidFill>
                <a:effectLst/>
                <a:latin typeface="+mn-lt"/>
                <a:ea typeface="+mn-ea"/>
                <a:cs typeface="+mn-cs"/>
              </a:rPr>
              <a:t>Vi har </a:t>
            </a:r>
            <a:r>
              <a:rPr lang="sv-SE" sz="1200" b="1" dirty="0">
                <a:solidFill>
                  <a:sysClr val="windowText" lastClr="000000"/>
                </a:solidFill>
                <a:effectLst/>
                <a:latin typeface="+mn-lt"/>
                <a:ea typeface="+mn-ea"/>
                <a:cs typeface="+mn-cs"/>
              </a:rPr>
              <a:t>drivit 6 projekt</a:t>
            </a:r>
            <a:r>
              <a:rPr lang="sv-SE" sz="1200" dirty="0">
                <a:solidFill>
                  <a:sysClr val="windowText" lastClr="000000"/>
                </a:solidFill>
                <a:effectLst/>
                <a:latin typeface="+mn-lt"/>
                <a:ea typeface="+mn-ea"/>
                <a:cs typeface="+mn-cs"/>
              </a:rPr>
              <a:t>, varav 4 har </a:t>
            </a:r>
            <a:r>
              <a:rPr lang="sv-SE" sz="1200" dirty="0">
                <a:solidFill>
                  <a:schemeClr val="dk1"/>
                </a:solidFill>
                <a:effectLst/>
                <a:latin typeface="+mn-lt"/>
                <a:ea typeface="+mn-ea"/>
                <a:cs typeface="+mn-cs"/>
              </a:rPr>
              <a:t>avslutats. Mer information om dessa projekt kommer senare i presentationen.</a:t>
            </a:r>
          </a:p>
          <a:p>
            <a:endParaRPr lang="sv-SE" sz="1200" dirty="0">
              <a:solidFill>
                <a:schemeClr val="dk1"/>
              </a:solidFill>
              <a:effectLst/>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sv-SE" sz="1200" b="1" dirty="0">
                <a:solidFill>
                  <a:sysClr val="windowText" lastClr="000000"/>
                </a:solidFill>
                <a:effectLst/>
                <a:latin typeface="+mn-lt"/>
                <a:ea typeface="+mn-ea"/>
                <a:cs typeface="+mn-cs"/>
              </a:rPr>
              <a:t>12 seminarier/träffar/utbildningar </a:t>
            </a:r>
            <a:r>
              <a:rPr lang="sv-SE" sz="1200" dirty="0">
                <a:solidFill>
                  <a:sysClr val="windowText" lastClr="000000"/>
                </a:solidFill>
                <a:effectLst/>
                <a:latin typeface="+mn-lt"/>
                <a:ea typeface="+mn-ea"/>
                <a:cs typeface="+mn-cs"/>
              </a:rPr>
              <a:t>har anordnats.</a:t>
            </a:r>
            <a:r>
              <a:rPr lang="sv-SE" sz="1200" baseline="0" dirty="0">
                <a:solidFill>
                  <a:sysClr val="windowText" lastClr="000000"/>
                </a:solidFill>
                <a:effectLst/>
                <a:latin typeface="+mn-lt"/>
                <a:ea typeface="+mn-ea"/>
                <a:cs typeface="+mn-cs"/>
              </a:rPr>
              <a:t> </a:t>
            </a:r>
            <a:r>
              <a:rPr lang="sv-SE" sz="1200" dirty="0">
                <a:solidFill>
                  <a:sysClr val="windowText" lastClr="000000"/>
                </a:solidFill>
                <a:effectLst/>
                <a:latin typeface="+mn-lt"/>
                <a:ea typeface="+mn-ea"/>
                <a:cs typeface="+mn-cs"/>
              </a:rPr>
              <a:t>Om frågor är dessa: 1 kontaktpersonträff, 1 dialog om utbildningar och behov av inspektörer inom miljöområdet, 2 grundutbildningar inom Kommunikation och bemötande, 1 kickoff Samsynsprojekt dricksvattenföreskrifterna, 1 erfarenhetsutbyte Samsynsprojekt dricksvattenföreskrifterna, 1 presentation av projekt Handläggarstöd tillsyn avloppsledningsnät, 1 kickoff Avfallshantering hos livsmedelsanläggningar, 2 erfarenhetsutbyten Avfallshantering hos livsmedelsanläggningar, 1 Kickoff Tillsyn av kosmetiska solarium och 1 erfarenhetsutbyte Tillsyn av kosmetiska solarium.</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200" dirty="0">
              <a:solidFill>
                <a:schemeClr val="dk1"/>
              </a:solidFill>
              <a:effectLst/>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sv-SE" sz="1200" b="1" dirty="0">
                <a:solidFill>
                  <a:schemeClr val="dk1"/>
                </a:solidFill>
                <a:effectLst/>
                <a:latin typeface="+mn-lt"/>
                <a:ea typeface="+mn-ea"/>
                <a:cs typeface="+mn-cs"/>
              </a:rPr>
              <a:t>70 möten har </a:t>
            </a:r>
            <a:r>
              <a:rPr lang="sv-SE" sz="1200" dirty="0">
                <a:solidFill>
                  <a:schemeClr val="dk1"/>
                </a:solidFill>
                <a:effectLst/>
                <a:latin typeface="+mn-lt"/>
                <a:ea typeface="+mn-ea"/>
                <a:cs typeface="+mn-cs"/>
              </a:rPr>
              <a:t>hållits av </a:t>
            </a:r>
            <a:r>
              <a:rPr lang="sv-SE" sz="1200" dirty="0">
                <a:solidFill>
                  <a:sysClr val="windowText" lastClr="000000"/>
                </a:solidFill>
                <a:effectLst/>
                <a:latin typeface="+mn-lt"/>
                <a:ea typeface="+mn-ea"/>
                <a:cs typeface="+mn-cs"/>
              </a:rPr>
              <a:t>Miljösamverkan.</a:t>
            </a:r>
            <a:r>
              <a:rPr lang="sv-SE" sz="1200" baseline="0" dirty="0">
                <a:solidFill>
                  <a:sysClr val="windowText" lastClr="000000"/>
                </a:solidFill>
                <a:effectLst/>
                <a:latin typeface="+mn-lt"/>
                <a:ea typeface="+mn-ea"/>
                <a:cs typeface="+mn-cs"/>
              </a:rPr>
              <a:t> </a:t>
            </a:r>
            <a:r>
              <a:rPr lang="sv-SE" sz="1200" dirty="0">
                <a:solidFill>
                  <a:sysClr val="windowText" lastClr="000000"/>
                </a:solidFill>
                <a:effectLst/>
                <a:latin typeface="+mn-lt"/>
                <a:ea typeface="+mn-ea"/>
                <a:cs typeface="+mn-cs"/>
              </a:rPr>
              <a:t>Om frågor är dessa: Miljösamverkan Västra Götalands styrgrupp (3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Miljösamverkan Hallands styrgrupp (5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Gemensamma styrgruppen (4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Beredningsgruppen (3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Chefssamverkan (4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Chefsmöten (2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Kompetensförsörjningsgruppen (9st.), Upphandlingsgrupp K&amp;B (2 st.), upphandlingsgrupp</a:t>
            </a:r>
            <a:r>
              <a:rPr lang="sv-SE" sz="1200" baseline="0" dirty="0">
                <a:solidFill>
                  <a:sysClr val="windowText" lastClr="000000"/>
                </a:solidFill>
                <a:effectLst/>
                <a:latin typeface="+mn-lt"/>
                <a:ea typeface="+mn-ea"/>
                <a:cs typeface="+mn-cs"/>
              </a:rPr>
              <a:t> utbildning i juridik (1 st.)</a:t>
            </a:r>
            <a:r>
              <a:rPr lang="sv-SE" sz="1200" dirty="0">
                <a:solidFill>
                  <a:sysClr val="windowText" lastClr="000000"/>
                </a:solidFill>
                <a:effectLst/>
                <a:latin typeface="+mn-lt"/>
                <a:ea typeface="+mn-ea"/>
                <a:cs typeface="+mn-cs"/>
              </a:rPr>
              <a:t> och med projektgrupperna för Handläggarstöd tillsyn avloppsledningsnät (8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Samsynprojekt dricksvattenföreskrifterna (3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MGE 2026 (2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Avfallshantering hos livsmedelsanläggningar (8 </a:t>
            </a:r>
            <a:r>
              <a:rPr lang="sv-SE" sz="1200" dirty="0" err="1">
                <a:solidFill>
                  <a:sysClr val="windowText" lastClr="000000"/>
                </a:solidFill>
                <a:effectLst/>
                <a:latin typeface="+mn-lt"/>
                <a:ea typeface="+mn-ea"/>
                <a:cs typeface="+mn-cs"/>
              </a:rPr>
              <a:t>st</a:t>
            </a:r>
            <a:r>
              <a:rPr lang="sv-SE" sz="1200" dirty="0">
                <a:solidFill>
                  <a:sysClr val="windowText" lastClr="000000"/>
                </a:solidFill>
                <a:effectLst/>
                <a:latin typeface="+mn-lt"/>
                <a:ea typeface="+mn-ea"/>
                <a:cs typeface="+mn-cs"/>
              </a:rPr>
              <a:t>), Handläggarstöd för täkttillsyn (7 st.)</a:t>
            </a:r>
            <a:r>
              <a:rPr lang="sv-SE" sz="1200" baseline="0" dirty="0">
                <a:solidFill>
                  <a:sysClr val="windowText" lastClr="000000"/>
                </a:solidFill>
                <a:effectLst/>
                <a:latin typeface="+mn-lt"/>
                <a:ea typeface="+mn-ea"/>
                <a:cs typeface="+mn-cs"/>
              </a:rPr>
              <a:t> och Tillsyn av kosmetiska solarium (9 st.)</a:t>
            </a:r>
            <a:r>
              <a:rPr lang="sv-SE" sz="1200" dirty="0">
                <a:solidFill>
                  <a:sysClr val="windowText" lastClr="000000"/>
                </a:solidFill>
                <a:effectLst/>
                <a:latin typeface="+mn-lt"/>
                <a:ea typeface="+mn-ea"/>
                <a:cs typeface="+mn-cs"/>
              </a:rPr>
              <a:t>. Utöver detta har projektledarna deltagit i två projektledarnätverksträffar för regionala miljösamverkanorganisationer i landet.   </a:t>
            </a:r>
            <a:endParaRPr lang="sv-SE" dirty="0">
              <a:solidFill>
                <a:sysClr val="windowText" lastClr="000000"/>
              </a:solidFill>
              <a:effectLst/>
            </a:endParaRPr>
          </a:p>
          <a:p>
            <a:endParaRPr lang="sv-SE" sz="1200" b="1" u="sng" dirty="0">
              <a:solidFill>
                <a:sysClr val="windowText" lastClr="000000"/>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Hur är utvecklingen för deltagandet i Miljösamverkan? </a:t>
            </a:r>
          </a:p>
          <a:p>
            <a:r>
              <a:rPr lang="sv-SE" sz="1200" b="0" kern="1200" dirty="0">
                <a:solidFill>
                  <a:schemeClr val="tx1"/>
                </a:solidFill>
                <a:effectLst/>
                <a:latin typeface="+mn-lt"/>
                <a:ea typeface="+mn-ea"/>
                <a:cs typeface="+mn-cs"/>
              </a:rPr>
              <a:t>Här presenteras sifforna för 2024, 2023, 2022 och 2021. </a:t>
            </a:r>
          </a:p>
          <a:p>
            <a:endParaRPr lang="sv-SE" sz="1200" b="1" u="sng" kern="1200" dirty="0">
              <a:solidFill>
                <a:schemeClr val="tx1"/>
              </a:solidFill>
              <a:effectLst/>
              <a:latin typeface="+mn-lt"/>
              <a:ea typeface="+mn-ea"/>
              <a:cs typeface="+mn-cs"/>
            </a:endParaRPr>
          </a:p>
          <a:p>
            <a:r>
              <a:rPr lang="sv-SE" sz="1200" b="1" u="sng" kern="1200" dirty="0">
                <a:solidFill>
                  <a:schemeClr val="tx1"/>
                </a:solidFill>
                <a:effectLst/>
                <a:latin typeface="+mn-lt"/>
                <a:ea typeface="+mn-ea"/>
                <a:cs typeface="+mn-cs"/>
              </a:rPr>
              <a:t>Snabbfakta 2024</a:t>
            </a:r>
          </a:p>
          <a:p>
            <a:endParaRPr lang="sv-SE" sz="1000" b="1" u="sng" kern="1200" dirty="0">
              <a:solidFill>
                <a:schemeClr val="tx1"/>
              </a:solidFill>
              <a:effectLst/>
              <a:latin typeface="+mn-lt"/>
              <a:ea typeface="+mn-ea"/>
              <a:cs typeface="+mn-cs"/>
            </a:endParaRPr>
          </a:p>
          <a:p>
            <a:r>
              <a:rPr lang="sv-SE" sz="1000" b="1" dirty="0">
                <a:solidFill>
                  <a:sysClr val="windowText" lastClr="000000"/>
                </a:solidFill>
                <a:effectLst/>
                <a:latin typeface="+mn-lt"/>
                <a:ea typeface="+mn-ea"/>
                <a:cs typeface="+mn-cs"/>
              </a:rPr>
              <a:t>34 </a:t>
            </a:r>
            <a:r>
              <a:rPr lang="sv-SE" sz="1000" dirty="0">
                <a:solidFill>
                  <a:sysClr val="windowText" lastClr="000000"/>
                </a:solidFill>
                <a:effectLst/>
                <a:latin typeface="+mn-lt"/>
                <a:ea typeface="+mn-ea"/>
                <a:cs typeface="+mn-cs"/>
              </a:rPr>
              <a:t>personer har deltagit i någon </a:t>
            </a:r>
            <a:r>
              <a:rPr lang="sv-SE" sz="1000" b="1" dirty="0">
                <a:solidFill>
                  <a:sysClr val="windowText" lastClr="000000"/>
                </a:solidFill>
                <a:effectLst/>
                <a:latin typeface="+mn-lt"/>
                <a:ea typeface="+mn-ea"/>
                <a:cs typeface="+mn-cs"/>
              </a:rPr>
              <a:t>projektgrupp</a:t>
            </a:r>
            <a:r>
              <a:rPr lang="sv-SE" sz="1000" dirty="0">
                <a:solidFill>
                  <a:sysClr val="windowText" lastClr="000000"/>
                </a:solidFill>
                <a:effectLst/>
                <a:latin typeface="+mn-lt"/>
                <a:ea typeface="+mn-ea"/>
                <a:cs typeface="+mn-cs"/>
              </a:rPr>
              <a:t>, varav 10 av dessa var från Hallands län (29 %) och 24 personer var från Västra Götalands län (71 %)</a:t>
            </a:r>
          </a:p>
          <a:p>
            <a:endParaRPr lang="sv-SE" sz="1000" dirty="0">
              <a:solidFill>
                <a:schemeClr val="dk1"/>
              </a:solidFill>
              <a:effectLst/>
              <a:latin typeface="+mn-lt"/>
              <a:ea typeface="+mn-ea"/>
              <a:cs typeface="+mn-cs"/>
            </a:endParaRPr>
          </a:p>
          <a:p>
            <a:r>
              <a:rPr lang="sv-SE" sz="1000" b="1" dirty="0">
                <a:solidFill>
                  <a:sysClr val="windowText" lastClr="000000"/>
                </a:solidFill>
                <a:effectLst/>
                <a:latin typeface="+mn-lt"/>
                <a:ea typeface="+mn-ea"/>
                <a:cs typeface="+mn-cs"/>
              </a:rPr>
              <a:t>41</a:t>
            </a:r>
            <a:r>
              <a:rPr lang="sv-SE" sz="1000" dirty="0">
                <a:solidFill>
                  <a:sysClr val="windowText" lastClr="000000"/>
                </a:solidFill>
                <a:effectLst/>
                <a:latin typeface="+mn-lt"/>
                <a:ea typeface="+mn-ea"/>
                <a:cs typeface="+mn-cs"/>
              </a:rPr>
              <a:t> personer </a:t>
            </a:r>
            <a:r>
              <a:rPr lang="sv-SE" sz="1000" dirty="0">
                <a:solidFill>
                  <a:schemeClr val="dk1"/>
                </a:solidFill>
                <a:effectLst/>
                <a:latin typeface="+mn-lt"/>
                <a:ea typeface="+mn-ea"/>
                <a:cs typeface="+mn-cs"/>
              </a:rPr>
              <a:t>har under året deltagit i </a:t>
            </a:r>
            <a:r>
              <a:rPr lang="sv-SE" sz="1000" b="1" dirty="0">
                <a:solidFill>
                  <a:schemeClr val="dk1"/>
                </a:solidFill>
                <a:effectLst/>
                <a:latin typeface="+mn-lt"/>
                <a:ea typeface="+mn-ea"/>
                <a:cs typeface="+mn-cs"/>
              </a:rPr>
              <a:t>Beredningsgrupp, styrgrupp, gemensamma styrgruppen och Chefssamverkan. </a:t>
            </a:r>
            <a:endParaRPr lang="sv-SE" sz="1000" dirty="0">
              <a:solidFill>
                <a:schemeClr val="dk1"/>
              </a:solidFill>
              <a:effectLst/>
              <a:latin typeface="+mn-lt"/>
              <a:ea typeface="+mn-ea"/>
              <a:cs typeface="+mn-cs"/>
            </a:endParaRPr>
          </a:p>
          <a:p>
            <a:endParaRPr lang="sv-SE" sz="1000" dirty="0">
              <a:solidFill>
                <a:schemeClr val="dk1"/>
              </a:solidFill>
              <a:effectLst/>
              <a:latin typeface="+mn-lt"/>
              <a:ea typeface="+mn-ea"/>
              <a:cs typeface="+mn-cs"/>
            </a:endParaRPr>
          </a:p>
          <a:p>
            <a:r>
              <a:rPr lang="sv-SE" sz="1000" b="1" dirty="0">
                <a:solidFill>
                  <a:sysClr val="windowText" lastClr="000000"/>
                </a:solidFill>
                <a:effectLst/>
                <a:latin typeface="+mn-lt"/>
                <a:ea typeface="+mn-ea"/>
                <a:cs typeface="+mn-cs"/>
              </a:rPr>
              <a:t>24 av </a:t>
            </a:r>
            <a:r>
              <a:rPr lang="sv-SE" sz="1000" b="1" dirty="0">
                <a:solidFill>
                  <a:schemeClr val="dk1"/>
                </a:solidFill>
                <a:effectLst/>
                <a:latin typeface="+mn-lt"/>
                <a:ea typeface="+mn-ea"/>
                <a:cs typeface="+mn-cs"/>
              </a:rPr>
              <a:t>totalt 42 miljökontor </a:t>
            </a:r>
            <a:r>
              <a:rPr lang="sv-SE" sz="1000" dirty="0">
                <a:solidFill>
                  <a:schemeClr val="dk1"/>
                </a:solidFill>
                <a:effectLst/>
                <a:latin typeface="+mn-lt"/>
                <a:ea typeface="+mn-ea"/>
                <a:cs typeface="+mn-cs"/>
              </a:rPr>
              <a:t>(</a:t>
            </a:r>
            <a:r>
              <a:rPr lang="sv-SE" sz="1000" dirty="0">
                <a:solidFill>
                  <a:sysClr val="windowText" lastClr="000000"/>
                </a:solidFill>
                <a:effectLst/>
                <a:latin typeface="+mn-lt"/>
                <a:ea typeface="+mn-ea"/>
                <a:cs typeface="+mn-cs"/>
              </a:rPr>
              <a:t>18 miljökontor i Västra Götalands län samt 6 miljökontor </a:t>
            </a:r>
            <a:r>
              <a:rPr lang="sv-SE" sz="1000" dirty="0">
                <a:solidFill>
                  <a:schemeClr val="dk1"/>
                </a:solidFill>
                <a:effectLst/>
                <a:latin typeface="+mn-lt"/>
                <a:ea typeface="+mn-ea"/>
                <a:cs typeface="+mn-cs"/>
              </a:rPr>
              <a:t>från Hallands län) har deltagit i någon av ovanstående </a:t>
            </a:r>
            <a:r>
              <a:rPr lang="sv-SE" sz="1000" dirty="0">
                <a:solidFill>
                  <a:sysClr val="windowText" lastClr="000000"/>
                </a:solidFill>
                <a:effectLst/>
                <a:latin typeface="+mn-lt"/>
                <a:ea typeface="+mn-ea"/>
                <a:cs typeface="+mn-cs"/>
              </a:rPr>
              <a:t>grupper. 13 av kontoren </a:t>
            </a:r>
            <a:r>
              <a:rPr lang="sv-SE" sz="1000" dirty="0">
                <a:solidFill>
                  <a:schemeClr val="dk1"/>
                </a:solidFill>
                <a:effectLst/>
                <a:latin typeface="+mn-lt"/>
                <a:ea typeface="+mn-ea"/>
                <a:cs typeface="+mn-cs"/>
              </a:rPr>
              <a:t>har deltagit i mer än en grupp. Förutom kommunerna deltog Länsstyrelsen Västra Götaland </a:t>
            </a:r>
            <a:r>
              <a:rPr lang="sv-SE" sz="1000" dirty="0">
                <a:solidFill>
                  <a:sysClr val="windowText" lastClr="000000"/>
                </a:solidFill>
                <a:effectLst/>
                <a:latin typeface="+mn-lt"/>
                <a:ea typeface="+mn-ea"/>
                <a:cs typeface="+mn-cs"/>
              </a:rPr>
              <a:t>i 2 </a:t>
            </a:r>
            <a:r>
              <a:rPr lang="sv-SE" sz="1000" dirty="0">
                <a:solidFill>
                  <a:schemeClr val="dk1"/>
                </a:solidFill>
                <a:effectLst/>
                <a:latin typeface="+mn-lt"/>
                <a:ea typeface="+mn-ea"/>
                <a:cs typeface="+mn-cs"/>
              </a:rPr>
              <a:t>projektgrupper och Länsstyrelsen Halland i 1 projektgrupper. Representanter från både Länsstyrelsen Västra Götaland och Länsstyrelsen Halland deltog i styrgrupperna och beredningsgruppen. </a:t>
            </a:r>
          </a:p>
          <a:p>
            <a:endParaRPr lang="sv-SE" sz="1000" dirty="0">
              <a:solidFill>
                <a:schemeClr val="dk1"/>
              </a:solidFill>
              <a:effectLst/>
              <a:latin typeface="+mn-lt"/>
              <a:ea typeface="+mn-ea"/>
              <a:cs typeface="+mn-cs"/>
            </a:endParaRPr>
          </a:p>
          <a:p>
            <a:r>
              <a:rPr lang="sv-SE" sz="1000" b="1" dirty="0">
                <a:solidFill>
                  <a:schemeClr val="dk1"/>
                </a:solidFill>
                <a:effectLst/>
                <a:latin typeface="+mn-lt"/>
                <a:ea typeface="+mn-ea"/>
                <a:cs typeface="+mn-cs"/>
              </a:rPr>
              <a:t>Vi har </a:t>
            </a:r>
            <a:r>
              <a:rPr lang="sv-SE" sz="1000" b="1" dirty="0">
                <a:solidFill>
                  <a:sysClr val="windowText" lastClr="000000"/>
                </a:solidFill>
                <a:effectLst/>
                <a:latin typeface="+mn-lt"/>
                <a:ea typeface="+mn-ea"/>
                <a:cs typeface="+mn-cs"/>
              </a:rPr>
              <a:t>drivit 6 projekt</a:t>
            </a:r>
            <a:r>
              <a:rPr lang="sv-SE" sz="1000" dirty="0">
                <a:solidFill>
                  <a:sysClr val="windowText" lastClr="000000"/>
                </a:solidFill>
                <a:effectLst/>
                <a:latin typeface="+mn-lt"/>
                <a:ea typeface="+mn-ea"/>
                <a:cs typeface="+mn-cs"/>
              </a:rPr>
              <a:t>, varav 3 har </a:t>
            </a:r>
            <a:r>
              <a:rPr lang="sv-SE" sz="1000" dirty="0">
                <a:solidFill>
                  <a:schemeClr val="dk1"/>
                </a:solidFill>
                <a:effectLst/>
                <a:latin typeface="+mn-lt"/>
                <a:ea typeface="+mn-ea"/>
                <a:cs typeface="+mn-cs"/>
              </a:rPr>
              <a:t>avslutats. Mer information om dessa projekt kommer senare i presentationen.</a:t>
            </a:r>
          </a:p>
          <a:p>
            <a:endParaRPr lang="sv-SE" sz="1000" dirty="0">
              <a:solidFill>
                <a:schemeClr val="dk1"/>
              </a:solidFill>
              <a:effectLst/>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sv-SE" sz="1000" b="1" dirty="0">
                <a:solidFill>
                  <a:sysClr val="windowText" lastClr="000000"/>
                </a:solidFill>
                <a:effectLst/>
                <a:latin typeface="+mn-lt"/>
                <a:ea typeface="+mn-ea"/>
                <a:cs typeface="+mn-cs"/>
              </a:rPr>
              <a:t>8 seminarier/träffar/utbildningar </a:t>
            </a:r>
            <a:r>
              <a:rPr lang="sv-SE" sz="1000" dirty="0">
                <a:solidFill>
                  <a:sysClr val="windowText" lastClr="000000"/>
                </a:solidFill>
                <a:effectLst/>
                <a:latin typeface="+mn-lt"/>
                <a:ea typeface="+mn-ea"/>
                <a:cs typeface="+mn-cs"/>
              </a:rPr>
              <a:t>har anordnats.</a:t>
            </a:r>
            <a:r>
              <a:rPr lang="sv-SE" sz="1000" baseline="0" dirty="0">
                <a:solidFill>
                  <a:sysClr val="windowText" lastClr="000000"/>
                </a:solidFill>
                <a:effectLst/>
                <a:latin typeface="+mn-lt"/>
                <a:ea typeface="+mn-ea"/>
                <a:cs typeface="+mn-cs"/>
              </a:rPr>
              <a:t> </a:t>
            </a:r>
            <a:r>
              <a:rPr lang="sv-SE" sz="1000" dirty="0">
                <a:solidFill>
                  <a:sysClr val="windowText" lastClr="000000"/>
                </a:solidFill>
                <a:effectLst/>
                <a:latin typeface="+mn-lt"/>
                <a:ea typeface="+mn-ea"/>
                <a:cs typeface="+mn-cs"/>
              </a:rPr>
              <a:t>Om frågor är dessa: 1 kontaktpersonträffar, 1 workshops med chefsgrupper inom länsdelarna kopplat till Miljösamverkans utvärdering, 1 kick off tillsynsprojekt släckvatten, 2 erfarenhetsutbyten tillsynsprojekt släckvatten, 1 erfarenhetsutbyte yrkesmässig hygienisk verksamhet, 1 </a:t>
            </a:r>
            <a:r>
              <a:rPr lang="sv-SE" sz="1000" dirty="0" err="1">
                <a:solidFill>
                  <a:sysClr val="windowText" lastClr="000000"/>
                </a:solidFill>
                <a:effectLst/>
                <a:latin typeface="+mn-lt"/>
                <a:ea typeface="+mn-ea"/>
                <a:cs typeface="+mn-cs"/>
              </a:rPr>
              <a:t>workahop</a:t>
            </a:r>
            <a:r>
              <a:rPr lang="sv-SE" sz="1000" dirty="0">
                <a:solidFill>
                  <a:sysClr val="windowText" lastClr="000000"/>
                </a:solidFill>
                <a:effectLst/>
                <a:latin typeface="+mn-lt"/>
                <a:ea typeface="+mn-ea"/>
                <a:cs typeface="+mn-cs"/>
              </a:rPr>
              <a:t> om tillsynsplan och Mötesplats Goda exempel</a:t>
            </a:r>
            <a:endParaRPr lang="sv-SE" sz="1000" baseline="0" dirty="0">
              <a:solidFill>
                <a:sysClr val="windowText" lastClr="000000"/>
              </a:solidFill>
              <a:effectLst/>
              <a:latin typeface="+mn-lt"/>
              <a:ea typeface="+mn-ea"/>
              <a:cs typeface="+mn-cs"/>
            </a:endParaRPr>
          </a:p>
          <a:p>
            <a:endParaRPr lang="sv-SE" sz="1000" dirty="0">
              <a:solidFill>
                <a:schemeClr val="dk1"/>
              </a:solidFill>
              <a:effectLst/>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sv-SE" sz="1000" b="1" dirty="0">
                <a:solidFill>
                  <a:schemeClr val="dk1"/>
                </a:solidFill>
                <a:effectLst/>
                <a:latin typeface="+mn-lt"/>
                <a:ea typeface="+mn-ea"/>
                <a:cs typeface="+mn-cs"/>
              </a:rPr>
              <a:t>64 möten har </a:t>
            </a:r>
            <a:r>
              <a:rPr lang="sv-SE" sz="1000" dirty="0">
                <a:solidFill>
                  <a:schemeClr val="dk1"/>
                </a:solidFill>
                <a:effectLst/>
                <a:latin typeface="+mn-lt"/>
                <a:ea typeface="+mn-ea"/>
                <a:cs typeface="+mn-cs"/>
              </a:rPr>
              <a:t>hållits av </a:t>
            </a:r>
            <a:r>
              <a:rPr lang="sv-SE" sz="1000" dirty="0">
                <a:solidFill>
                  <a:sysClr val="windowText" lastClr="000000"/>
                </a:solidFill>
                <a:effectLst/>
                <a:latin typeface="+mn-lt"/>
                <a:ea typeface="+mn-ea"/>
                <a:cs typeface="+mn-cs"/>
              </a:rPr>
              <a:t>Miljösamverkan.</a:t>
            </a:r>
            <a:r>
              <a:rPr lang="sv-SE" sz="1000" baseline="0" dirty="0">
                <a:solidFill>
                  <a:sysClr val="windowText" lastClr="000000"/>
                </a:solidFill>
                <a:effectLst/>
                <a:latin typeface="+mn-lt"/>
                <a:ea typeface="+mn-ea"/>
                <a:cs typeface="+mn-cs"/>
              </a:rPr>
              <a:t> </a:t>
            </a:r>
            <a:r>
              <a:rPr lang="sv-SE" sz="1000" dirty="0">
                <a:solidFill>
                  <a:sysClr val="windowText" lastClr="000000"/>
                </a:solidFill>
                <a:effectLst/>
                <a:latin typeface="+mn-lt"/>
                <a:ea typeface="+mn-ea"/>
                <a:cs typeface="+mn-cs"/>
              </a:rPr>
              <a:t>Om frågor är dessa: Miljösamverkan Västra Götalands styrgrupp (3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Miljösamverkan Hallands styrgrupp (5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Gemensamma styrgruppen (4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Beredningsgruppen (4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Chefssamverkan (4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Chefsmöten (2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Behovsutredningsgruppen (4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kompetensförsörjningsgruppen (4st.), upphandlingsgrupp K&amp;B (5 st.) och med projektgrupperna för Handläggarstöd tillsyn avloppsledningsnät (5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Samsynprojekt dricksvattenföreskrifterna (4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MGE 2024 (12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Avfallshantering hos livsmedelsanläggningar(1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Yrkesmässig hygienisk verksamhet (1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Tillsynsprojekt släckvatten (8 </a:t>
            </a:r>
            <a:r>
              <a:rPr lang="sv-SE" sz="1000" dirty="0" err="1">
                <a:solidFill>
                  <a:sysClr val="windowText" lastClr="000000"/>
                </a:solidFill>
                <a:effectLst/>
                <a:latin typeface="+mn-lt"/>
                <a:ea typeface="+mn-ea"/>
                <a:cs typeface="+mn-cs"/>
              </a:rPr>
              <a:t>st</a:t>
            </a:r>
            <a:r>
              <a:rPr lang="sv-SE" sz="1000" dirty="0">
                <a:solidFill>
                  <a:sysClr val="windowText" lastClr="000000"/>
                </a:solidFill>
                <a:effectLst/>
                <a:latin typeface="+mn-lt"/>
                <a:ea typeface="+mn-ea"/>
                <a:cs typeface="+mn-cs"/>
              </a:rPr>
              <a:t>). Utöver detta har projektledarna deltagit i två projektledarnätverksträffar för regionala miljösamverkanorganisationer i landet.   </a:t>
            </a:r>
            <a:endParaRPr lang="sv-SE" sz="1000" dirty="0">
              <a:solidFill>
                <a:sysClr val="windowText" lastClr="000000"/>
              </a:solidFill>
              <a:effectLst/>
            </a:endParaRPr>
          </a:p>
          <a:p>
            <a:endParaRPr lang="sv-SE" sz="1000" b="1" u="sng" kern="1200" dirty="0">
              <a:solidFill>
                <a:schemeClr val="tx1"/>
              </a:solidFill>
              <a:effectLst/>
              <a:latin typeface="+mn-lt"/>
              <a:ea typeface="+mn-ea"/>
              <a:cs typeface="+mn-cs"/>
            </a:endParaRPr>
          </a:p>
          <a:p>
            <a:endParaRPr lang="sv-SE" sz="1000" b="1" u="sng" kern="1200" dirty="0">
              <a:solidFill>
                <a:schemeClr val="tx1"/>
              </a:solidFill>
              <a:effectLst/>
              <a:latin typeface="+mn-lt"/>
              <a:ea typeface="+mn-ea"/>
              <a:cs typeface="+mn-cs"/>
            </a:endParaRPr>
          </a:p>
          <a:p>
            <a:r>
              <a:rPr lang="sv-SE" sz="1000" b="1" u="sng" kern="1200" dirty="0">
                <a:solidFill>
                  <a:schemeClr val="tx1"/>
                </a:solidFill>
                <a:effectLst/>
                <a:latin typeface="+mn-lt"/>
                <a:ea typeface="+mn-ea"/>
                <a:cs typeface="+mn-cs"/>
              </a:rPr>
              <a:t>Snabbfakta 2023</a:t>
            </a:r>
          </a:p>
          <a:p>
            <a:pPr>
              <a:lnSpc>
                <a:spcPct val="107000"/>
              </a:lnSpc>
              <a:spcAft>
                <a:spcPts val="800"/>
              </a:spcAft>
            </a:pPr>
            <a:endParaRPr lang="sv-SE" sz="12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40 </a:t>
            </a:r>
            <a:r>
              <a:rPr lang="sv-SE" sz="1200" dirty="0">
                <a:effectLst/>
                <a:latin typeface="Calibri" panose="020F0502020204030204" pitchFamily="34" charset="0"/>
                <a:ea typeface="Calibri" panose="020F0502020204030204" pitchFamily="34" charset="0"/>
                <a:cs typeface="Times New Roman" panose="02020603050405020304" pitchFamily="18" charset="0"/>
              </a:rPr>
              <a:t>personer har deltagit i någon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projektgrupp</a:t>
            </a:r>
            <a:r>
              <a:rPr lang="sv-SE" sz="1200" dirty="0">
                <a:effectLst/>
                <a:latin typeface="Calibri" panose="020F0502020204030204" pitchFamily="34" charset="0"/>
                <a:ea typeface="Calibri" panose="020F0502020204030204" pitchFamily="34" charset="0"/>
                <a:cs typeface="Times New Roman" panose="02020603050405020304" pitchFamily="18" charset="0"/>
              </a:rPr>
              <a:t>, varav 12 av dessa var från Hallands län (30 %) och 28 personer var från Västra Götalands län (70 %).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41</a:t>
            </a:r>
            <a:r>
              <a:rPr lang="sv-SE" sz="1200" dirty="0">
                <a:effectLst/>
                <a:latin typeface="Calibri" panose="020F0502020204030204" pitchFamily="34" charset="0"/>
                <a:ea typeface="Calibri" panose="020F0502020204030204" pitchFamily="34" charset="0"/>
                <a:cs typeface="Times New Roman" panose="02020603050405020304" pitchFamily="18" charset="0"/>
              </a:rPr>
              <a:t> personer har under året deltagit i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beredningsgrupp, styrgrupp, gemensamma styrgruppen och chefssamverkan </a:t>
            </a:r>
            <a:r>
              <a:rPr lang="sv-SE" sz="1200" dirty="0">
                <a:effectLst/>
                <a:latin typeface="Calibri" panose="020F0502020204030204" pitchFamily="34" charset="0"/>
                <a:ea typeface="Calibri" panose="020F0502020204030204" pitchFamily="34" charset="0"/>
                <a:cs typeface="Times New Roman" panose="02020603050405020304" pitchFamily="18" charset="0"/>
              </a:rPr>
              <a:t>med Miljösamverkan Halland/Miljösamverkan Västra Götaland.</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23 av totalt 42 miljökontor </a:t>
            </a:r>
            <a:r>
              <a:rPr lang="sv-SE" sz="1200" dirty="0">
                <a:effectLst/>
                <a:latin typeface="Calibri" panose="020F0502020204030204" pitchFamily="34" charset="0"/>
                <a:ea typeface="Calibri" panose="020F0502020204030204" pitchFamily="34" charset="0"/>
                <a:cs typeface="Times New Roman" panose="02020603050405020304" pitchFamily="18" charset="0"/>
              </a:rPr>
              <a:t>(17 miljökontor i Västra Götalands län samt 6 miljökontor från Hallands län) har deltagit i någon av ovanstående grupper. 16 av kontoren har deltagit i mer än en grupp. Förutom kommunerna deltog Länsstyrelsen Västra Götaland i 3 projektgrupper och Länsstyrelsen Halland i 2 projektgrupper. Representanter från både Länsstyrelsen Västra Götaland och Länsstyrelsen Halland deltog i styrgrupperna och beredningsgruppen. </a:t>
            </a:r>
          </a:p>
          <a:p>
            <a:pPr>
              <a:lnSpc>
                <a:spcPct val="107000"/>
              </a:lnSpc>
              <a:spcAft>
                <a:spcPts val="800"/>
              </a:spcAft>
            </a:pP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Vi har drivit 7 projekt</a:t>
            </a:r>
            <a:r>
              <a:rPr lang="sv-SE" sz="1200" dirty="0">
                <a:effectLst/>
                <a:latin typeface="Calibri" panose="020F0502020204030204" pitchFamily="34" charset="0"/>
                <a:ea typeface="Calibri" panose="020F0502020204030204" pitchFamily="34" charset="0"/>
                <a:cs typeface="Times New Roman" panose="02020603050405020304" pitchFamily="18" charset="0"/>
              </a:rPr>
              <a:t>, varav 4 har avslutats. Mer information om dessa projekt kommer senare i presentationen.</a:t>
            </a:r>
          </a:p>
          <a:p>
            <a:pPr>
              <a:lnSpc>
                <a:spcPct val="107000"/>
              </a:lnSpc>
              <a:spcAft>
                <a:spcPts val="800"/>
              </a:spcAft>
            </a:pP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19 seminarier/träffar/utbildningar </a:t>
            </a:r>
            <a:r>
              <a:rPr lang="sv-SE" sz="1200" dirty="0">
                <a:effectLst/>
                <a:latin typeface="Calibri" panose="020F0502020204030204" pitchFamily="34" charset="0"/>
                <a:ea typeface="Calibri" panose="020F0502020204030204" pitchFamily="34" charset="0"/>
                <a:cs typeface="Times New Roman" panose="02020603050405020304" pitchFamily="18" charset="0"/>
              </a:rPr>
              <a:t>har anordnats. Om frågor är dessa: 2 utbildningstillfällen i Kommunikations &amp; Bemötande, 4 utbildningstillfällen i Personlig Effektivitet, 2 kontaktpersonträffar, 4 workshops med chefsgrupper inom länsdelarna kopplat till Miljösamverkans utvärdering, 1 utbildning bryggerier, 1 kick off bygg- och rivningsavfall, 2 erfarenhetsutbyten bygg- och rivningsavfall, 1 kick off yrkesmässig hygienisk verksamhet, 1 erfarenhetsutbyte yrkesmässig hygienisk verksamhet, 1 smittskyddövning samverkan smittskydd. </a:t>
            </a:r>
          </a:p>
          <a:p>
            <a:pPr>
              <a:lnSpc>
                <a:spcPct val="107000"/>
              </a:lnSpc>
              <a:spcAft>
                <a:spcPts val="800"/>
              </a:spcAft>
            </a:pP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72 möten </a:t>
            </a:r>
            <a:r>
              <a:rPr lang="sv-SE" sz="1200" b="0" dirty="0">
                <a:effectLst/>
                <a:latin typeface="Calibri" panose="020F0502020204030204" pitchFamily="34" charset="0"/>
                <a:ea typeface="Calibri" panose="020F0502020204030204" pitchFamily="34" charset="0"/>
                <a:cs typeface="Times New Roman" panose="02020603050405020304" pitchFamily="18" charset="0"/>
              </a:rPr>
              <a:t>har</a:t>
            </a:r>
            <a:r>
              <a:rPr lang="sv-SE" sz="1200" b="1" dirty="0">
                <a:effectLst/>
                <a:latin typeface="Calibri" panose="020F0502020204030204" pitchFamily="34" charset="0"/>
                <a:ea typeface="Calibri" panose="020F0502020204030204" pitchFamily="34" charset="0"/>
                <a:cs typeface="Times New Roman" panose="02020603050405020304" pitchFamily="18" charset="0"/>
              </a:rPr>
              <a:t> </a:t>
            </a:r>
            <a:r>
              <a:rPr lang="sv-SE" sz="1200" dirty="0">
                <a:effectLst/>
                <a:latin typeface="Calibri" panose="020F0502020204030204" pitchFamily="34" charset="0"/>
                <a:ea typeface="Calibri" panose="020F0502020204030204" pitchFamily="34" charset="0"/>
                <a:cs typeface="Times New Roman" panose="02020603050405020304" pitchFamily="18" charset="0"/>
              </a:rPr>
              <a:t>hållits av Miljösamverkan. Om frågor är dessa: Miljösamverkan Västra Götalands styrgrupp (3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Miljösamverkan Hallands styrgrupp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Gemensamma styrgruppen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Beredningsgruppen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Chefssamverkan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Chefsmöten (2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Behovsutredningsgruppen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och med projektgrupperna för Användning av avfall för anläggningsändamål (2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Bygg- och rivningsavfall (6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MGE 2024 (2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Utbildning bryggerier (8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Samverkan smittskydd (12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Yrkesmässig hygienisk verksamhet (12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Tillsynsprojekt släckvatten (5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Utöver detta har projektledarna deltagit i två projektledarnätverksträffar för regionala miljösamverkanorganisationer i landet.   </a:t>
            </a:r>
          </a:p>
          <a:p>
            <a:endParaRPr lang="sv-SE" sz="1200" b="1" u="sng" kern="1200" dirty="0">
              <a:solidFill>
                <a:schemeClr val="tx1"/>
              </a:solidFill>
              <a:effectLst/>
              <a:latin typeface="+mn-lt"/>
              <a:ea typeface="+mn-ea"/>
              <a:cs typeface="+mn-cs"/>
            </a:endParaRPr>
          </a:p>
          <a:p>
            <a:r>
              <a:rPr lang="sv-SE" sz="1000" b="1" u="sng" kern="1200" dirty="0">
                <a:solidFill>
                  <a:schemeClr val="tx1"/>
                </a:solidFill>
                <a:effectLst/>
                <a:latin typeface="+mn-lt"/>
                <a:ea typeface="+mn-ea"/>
                <a:cs typeface="+mn-cs"/>
              </a:rPr>
              <a:t>Snabbfakta 2022</a:t>
            </a:r>
          </a:p>
          <a:p>
            <a:pPr>
              <a:lnSpc>
                <a:spcPct val="107000"/>
              </a:lnSpc>
              <a:spcAft>
                <a:spcPts val="800"/>
              </a:spcAft>
            </a:pPr>
            <a:endParaRPr lang="sv-SE" sz="12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32 </a:t>
            </a:r>
            <a:r>
              <a:rPr lang="sv-SE" sz="1200" dirty="0">
                <a:effectLst/>
                <a:latin typeface="Calibri" panose="020F0502020204030204" pitchFamily="34" charset="0"/>
                <a:ea typeface="Calibri" panose="020F0502020204030204" pitchFamily="34" charset="0"/>
                <a:cs typeface="Times New Roman" panose="02020603050405020304" pitchFamily="18" charset="0"/>
              </a:rPr>
              <a:t>personer har deltagit i någon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projektgrupp</a:t>
            </a:r>
            <a:r>
              <a:rPr lang="sv-SE" sz="1200" dirty="0">
                <a:effectLst/>
                <a:latin typeface="Calibri" panose="020F0502020204030204" pitchFamily="34" charset="0"/>
                <a:ea typeface="Calibri" panose="020F0502020204030204" pitchFamily="34" charset="0"/>
                <a:cs typeface="Times New Roman" panose="02020603050405020304" pitchFamily="18" charset="0"/>
              </a:rPr>
              <a:t>, varav 10 av dessa var från Hallands län (31 %) och 22 personer var från Västra Götalands län (69 %)</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41</a:t>
            </a:r>
            <a:r>
              <a:rPr lang="sv-SE" sz="1200" dirty="0">
                <a:effectLst/>
                <a:latin typeface="Calibri" panose="020F0502020204030204" pitchFamily="34" charset="0"/>
                <a:ea typeface="Calibri" panose="020F0502020204030204" pitchFamily="34" charset="0"/>
                <a:cs typeface="Times New Roman" panose="02020603050405020304" pitchFamily="18" charset="0"/>
              </a:rPr>
              <a:t> personer har under året deltagit i </a:t>
            </a:r>
            <a:r>
              <a:rPr lang="sv-SE" sz="1200" b="1" dirty="0">
                <a:effectLst/>
                <a:latin typeface="Calibri" panose="020F0502020204030204" pitchFamily="34" charset="0"/>
                <a:ea typeface="Calibri" panose="020F0502020204030204" pitchFamily="34" charset="0"/>
                <a:cs typeface="Times New Roman" panose="02020603050405020304" pitchFamily="18" charset="0"/>
              </a:rPr>
              <a:t>beredningsgrupp, styrgrupp, gemensamma styrgruppen och chefssamverkan </a:t>
            </a:r>
            <a:r>
              <a:rPr lang="sv-SE" sz="1200" dirty="0">
                <a:effectLst/>
                <a:latin typeface="Calibri" panose="020F0502020204030204" pitchFamily="34" charset="0"/>
                <a:ea typeface="Calibri" panose="020F0502020204030204" pitchFamily="34" charset="0"/>
                <a:cs typeface="Times New Roman" panose="02020603050405020304" pitchFamily="18" charset="0"/>
              </a:rPr>
              <a:t>med Miljösamverkan Halland/Miljösamverkan Västra Götaland.</a:t>
            </a:r>
          </a:p>
          <a:p>
            <a:pPr>
              <a:lnSpc>
                <a:spcPct val="107000"/>
              </a:lnSpc>
              <a:spcAft>
                <a:spcPts val="80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22 av totalt 42 miljökontor </a:t>
            </a:r>
            <a:r>
              <a:rPr lang="sv-SE" sz="1200" dirty="0">
                <a:effectLst/>
                <a:latin typeface="Calibri" panose="020F0502020204030204" pitchFamily="34" charset="0"/>
                <a:ea typeface="Calibri" panose="020F0502020204030204" pitchFamily="34" charset="0"/>
                <a:cs typeface="Times New Roman" panose="02020603050405020304" pitchFamily="18" charset="0"/>
              </a:rPr>
              <a:t>(16 miljökontor i Västra Götalands län samt 6 miljökontor från Hallands län) har deltagit i någon av ovanstående grupper. 17 av kontoren har deltagit i mer än en grupp. Förutom kommunerna deltog Länsstyrelsen Västra Götaland i 2 projektgrupper och Länsstyrelsen Halland i 1 projektgrupp. Representanter från både Länsstyrelsen Västra Götaland och Länsstyrelsen Halland deltog i styrgrupperna och beredningsgruppen. </a:t>
            </a:r>
          </a:p>
          <a:p>
            <a:pPr>
              <a:lnSpc>
                <a:spcPct val="107000"/>
              </a:lnSpc>
              <a:spcAft>
                <a:spcPts val="800"/>
              </a:spcAft>
            </a:pP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Vi har drivit 7 projekt</a:t>
            </a:r>
            <a:r>
              <a:rPr lang="sv-SE" sz="1200" dirty="0">
                <a:effectLst/>
                <a:latin typeface="Calibri" panose="020F0502020204030204" pitchFamily="34" charset="0"/>
                <a:ea typeface="Calibri" panose="020F0502020204030204" pitchFamily="34" charset="0"/>
                <a:cs typeface="Times New Roman" panose="02020603050405020304" pitchFamily="18" charset="0"/>
              </a:rPr>
              <a:t>, varav 5 har avslutats. Mer information om dessa projekt kommer senare i presentationen.</a:t>
            </a:r>
          </a:p>
          <a:p>
            <a:pPr>
              <a:lnSpc>
                <a:spcPct val="107000"/>
              </a:lnSpc>
              <a:spcAft>
                <a:spcPts val="800"/>
              </a:spcAft>
            </a:pP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18 seminarier/träffar/utbildningar </a:t>
            </a:r>
            <a:r>
              <a:rPr lang="sv-SE" sz="1200" dirty="0">
                <a:effectLst/>
                <a:latin typeface="Calibri" panose="020F0502020204030204" pitchFamily="34" charset="0"/>
                <a:ea typeface="Calibri" panose="020F0502020204030204" pitchFamily="34" charset="0"/>
                <a:cs typeface="Times New Roman" panose="02020603050405020304" pitchFamily="18" charset="0"/>
              </a:rPr>
              <a:t>har anordnats (om frågor är dessa: 3 utbildningstillfällen Kommunikations &amp; bemötande utbildning, 2utbildningstillfällen Personlig effektivitetsutbildning, 1 dag Mötesplats Goda exempel, 1 kontaktpersonträff, 1 workshop med Behovsutredningen, 1 utbildningsdag om dricksvatten, 1 utbildning värmepumpar, 1 utbildning kosttillskott, 1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Västralänensutbildning</a:t>
            </a:r>
            <a:r>
              <a:rPr lang="sv-SE" sz="1200" dirty="0">
                <a:effectLst/>
                <a:latin typeface="Calibri" panose="020F0502020204030204" pitchFamily="34" charset="0"/>
                <a:ea typeface="Calibri" panose="020F0502020204030204" pitchFamily="34" charset="0"/>
                <a:cs typeface="Times New Roman" panose="02020603050405020304" pitchFamily="18" charset="0"/>
              </a:rPr>
              <a:t> inom förorenade områden, 1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nätverkssträff</a:t>
            </a:r>
            <a:r>
              <a:rPr lang="sv-SE" sz="1200" dirty="0">
                <a:effectLst/>
                <a:latin typeface="Calibri" panose="020F0502020204030204" pitchFamily="34" charset="0"/>
                <a:ea typeface="Calibri" panose="020F0502020204030204" pitchFamily="34" charset="0"/>
                <a:cs typeface="Times New Roman" panose="02020603050405020304" pitchFamily="18" charset="0"/>
              </a:rPr>
              <a:t> avfall för anläggningsändamål, 1 träff för utbyte av erfarenheter/återföring av Kemikalier i förskolan, 4 informationstillfällen i och med lansering av Miljösamverkan Väst &amp; ändringar på Tillsynsportalen)</a:t>
            </a:r>
          </a:p>
          <a:p>
            <a:pPr>
              <a:lnSpc>
                <a:spcPct val="107000"/>
              </a:lnSpc>
              <a:spcAft>
                <a:spcPts val="800"/>
              </a:spcAft>
            </a:pPr>
            <a:endParaRPr lang="sv-S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85 möten </a:t>
            </a:r>
            <a:r>
              <a:rPr lang="sv-SE" sz="1200" b="0" dirty="0">
                <a:effectLst/>
                <a:latin typeface="Calibri" panose="020F0502020204030204" pitchFamily="34" charset="0"/>
                <a:ea typeface="Calibri" panose="020F0502020204030204" pitchFamily="34" charset="0"/>
                <a:cs typeface="Times New Roman" panose="02020603050405020304" pitchFamily="18" charset="0"/>
              </a:rPr>
              <a:t>har</a:t>
            </a:r>
            <a:r>
              <a:rPr lang="sv-SE" sz="1200" b="1" dirty="0">
                <a:effectLst/>
                <a:latin typeface="Calibri" panose="020F0502020204030204" pitchFamily="34" charset="0"/>
                <a:ea typeface="Calibri" panose="020F0502020204030204" pitchFamily="34" charset="0"/>
                <a:cs typeface="Times New Roman" panose="02020603050405020304" pitchFamily="18" charset="0"/>
              </a:rPr>
              <a:t> </a:t>
            </a:r>
            <a:r>
              <a:rPr lang="sv-SE" sz="1200" dirty="0">
                <a:effectLst/>
                <a:latin typeface="Calibri" panose="020F0502020204030204" pitchFamily="34" charset="0"/>
                <a:ea typeface="Calibri" panose="020F0502020204030204" pitchFamily="34" charset="0"/>
                <a:cs typeface="Times New Roman" panose="02020603050405020304" pitchFamily="18" charset="0"/>
              </a:rPr>
              <a:t>hållits av miljösamverkan. (Om frågor är dessa: Miljösamverkan Västra Götalands styrgrupp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Miljösamverkan Hallands styrgrupp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den gemensamma styrgruppen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Beredningsgruppen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Chefssamverkan (4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Chefsmöten (2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och med projektgrupperna för Behovsutredning (5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Kemikalier i förskolan (1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Västralänens utbildning i Förorenad mark ( 13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Användning av avfall för anläggningsändamål (10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Bygg- och rivningsavfall (8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MGE 2022 (12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Kosttillskott (7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Utbildnings värmepumpar (7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st</a:t>
            </a:r>
            <a:r>
              <a:rPr lang="sv-SE" sz="1200" dirty="0">
                <a:effectLst/>
                <a:latin typeface="Calibri" panose="020F0502020204030204" pitchFamily="34" charset="0"/>
                <a:ea typeface="Calibri" panose="020F0502020204030204" pitchFamily="34" charset="0"/>
                <a:cs typeface="Times New Roman" panose="02020603050405020304" pitchFamily="18" charset="0"/>
              </a:rPr>
              <a:t>). Utöver detta har projektledarna deltagit i två projektledarnätverksträffar för regionala miljösamverkanorganisationer i landet.   </a:t>
            </a:r>
          </a:p>
          <a:p>
            <a:endParaRPr lang="sv-SE" sz="1200" b="1" u="sng" kern="1200" dirty="0">
              <a:solidFill>
                <a:schemeClr val="tx1"/>
              </a:solidFill>
              <a:effectLst/>
              <a:latin typeface="+mn-lt"/>
              <a:ea typeface="+mn-ea"/>
              <a:cs typeface="+mn-cs"/>
            </a:endParaRPr>
          </a:p>
          <a:p>
            <a:r>
              <a:rPr lang="sv-SE" sz="1200" b="1" u="sng" kern="1200" dirty="0">
                <a:solidFill>
                  <a:schemeClr val="tx1"/>
                </a:solidFill>
                <a:effectLst/>
                <a:latin typeface="+mn-lt"/>
                <a:ea typeface="+mn-ea"/>
                <a:cs typeface="+mn-cs"/>
              </a:rPr>
              <a:t>Snabbfakta 2021</a:t>
            </a:r>
          </a:p>
          <a:p>
            <a:endParaRPr lang="sv-SE" sz="1200" b="1" kern="1200" baseline="0" dirty="0">
              <a:solidFill>
                <a:schemeClr val="tx1"/>
              </a:solidFill>
              <a:effectLst/>
              <a:latin typeface="+mn-lt"/>
              <a:ea typeface="+mn-ea"/>
              <a:cs typeface="+mn-cs"/>
            </a:endParaRPr>
          </a:p>
          <a:p>
            <a:r>
              <a:rPr lang="sv-SE" sz="1200" b="1" baseline="0" dirty="0">
                <a:solidFill>
                  <a:srgbClr val="FF0000"/>
                </a:solidFill>
              </a:rPr>
              <a:t>56 </a:t>
            </a:r>
            <a:r>
              <a:rPr lang="sv-SE" sz="1200" b="0" baseline="0" dirty="0">
                <a:solidFill>
                  <a:srgbClr val="FF0000"/>
                </a:solidFill>
              </a:rPr>
              <a:t>personer har deltagit i någon </a:t>
            </a:r>
            <a:r>
              <a:rPr lang="sv-SE" sz="1200" b="1" baseline="0" dirty="0">
                <a:solidFill>
                  <a:srgbClr val="FF0000"/>
                </a:solidFill>
              </a:rPr>
              <a:t>projektgrupp</a:t>
            </a:r>
            <a:r>
              <a:rPr lang="sv-SE" sz="1200" b="0" baseline="0" dirty="0">
                <a:solidFill>
                  <a:srgbClr val="FF0000"/>
                </a:solidFill>
              </a:rPr>
              <a:t>, varav 12 av dessa var från Hallands län (21 %) och 44 personer var från Västra Götalands län (79 %)</a:t>
            </a:r>
          </a:p>
          <a:p>
            <a:endParaRPr lang="sv-SE" sz="1200" b="0" dirty="0">
              <a:solidFill>
                <a:schemeClr val="tx1"/>
              </a:solidFill>
            </a:endParaRPr>
          </a:p>
          <a:p>
            <a:r>
              <a:rPr lang="sv-SE" sz="1200" b="1" dirty="0">
                <a:solidFill>
                  <a:schemeClr val="tx1"/>
                </a:solidFill>
              </a:rPr>
              <a:t>33</a:t>
            </a:r>
            <a:r>
              <a:rPr lang="sv-SE" sz="1200" dirty="0">
                <a:solidFill>
                  <a:schemeClr val="tx1"/>
                </a:solidFill>
              </a:rPr>
              <a:t> personer har under året deltagit i </a:t>
            </a:r>
            <a:r>
              <a:rPr lang="sv-SE" sz="1200" b="1" dirty="0">
                <a:solidFill>
                  <a:schemeClr val="tx1"/>
                </a:solidFill>
              </a:rPr>
              <a:t>beredningsgrupp,</a:t>
            </a:r>
            <a:r>
              <a:rPr lang="sv-SE" sz="1200" b="1" baseline="0" dirty="0">
                <a:solidFill>
                  <a:schemeClr val="tx1"/>
                </a:solidFill>
              </a:rPr>
              <a:t> </a:t>
            </a:r>
            <a:r>
              <a:rPr lang="sv-SE" sz="1200" b="1" dirty="0">
                <a:solidFill>
                  <a:schemeClr val="tx1"/>
                </a:solidFill>
              </a:rPr>
              <a:t>styrgrupp,</a:t>
            </a:r>
            <a:r>
              <a:rPr lang="sv-SE" sz="1200" b="1" baseline="0" dirty="0">
                <a:solidFill>
                  <a:schemeClr val="tx1"/>
                </a:solidFill>
              </a:rPr>
              <a:t> gemensamma styrgruppen och chefssamverkan </a:t>
            </a:r>
            <a:r>
              <a:rPr lang="sv-SE" sz="1200" b="0" baseline="0" dirty="0">
                <a:solidFill>
                  <a:schemeClr val="tx1"/>
                </a:solidFill>
              </a:rPr>
              <a:t>med Miljösamverkan Halland/Miljösamverkan Västra Götaland.</a:t>
            </a:r>
          </a:p>
          <a:p>
            <a:endParaRPr lang="sv-SE" sz="120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29 av totalt 42 miljökontor </a:t>
            </a:r>
            <a:r>
              <a:rPr lang="sv-SE" sz="1200" b="0" i="0" kern="1200" dirty="0">
                <a:solidFill>
                  <a:schemeClr val="tx1"/>
                </a:solidFill>
                <a:effectLst/>
                <a:latin typeface="+mn-lt"/>
                <a:ea typeface="+mn-ea"/>
                <a:cs typeface="+mn-cs"/>
              </a:rPr>
              <a:t>(23 miljökontor i Västra Götaland</a:t>
            </a:r>
            <a:r>
              <a:rPr lang="sv-SE" sz="1200" b="0" i="0" kern="1200" baseline="0" dirty="0">
                <a:solidFill>
                  <a:schemeClr val="tx1"/>
                </a:solidFill>
                <a:effectLst/>
                <a:latin typeface="+mn-lt"/>
                <a:ea typeface="+mn-ea"/>
                <a:cs typeface="+mn-cs"/>
              </a:rPr>
              <a:t>s län </a:t>
            </a:r>
            <a:r>
              <a:rPr lang="sv-SE" sz="1200" b="0" i="0" kern="1200" dirty="0">
                <a:solidFill>
                  <a:schemeClr val="tx1"/>
                </a:solidFill>
                <a:effectLst/>
                <a:latin typeface="+mn-lt"/>
                <a:ea typeface="+mn-ea"/>
                <a:cs typeface="+mn-cs"/>
              </a:rPr>
              <a:t>samt 6 miljökontor från</a:t>
            </a:r>
            <a:r>
              <a:rPr lang="sv-SE" sz="1200" b="0" i="0" kern="1200" baseline="0" dirty="0">
                <a:solidFill>
                  <a:schemeClr val="tx1"/>
                </a:solidFill>
                <a:effectLst/>
                <a:latin typeface="+mn-lt"/>
                <a:ea typeface="+mn-ea"/>
                <a:cs typeface="+mn-cs"/>
              </a:rPr>
              <a:t> Hallands län) har deltagit i någon av ovanstående grupper. 20 av kontoren har deltagit i mer än en grupp. </a:t>
            </a:r>
          </a:p>
          <a:p>
            <a:r>
              <a:rPr lang="sv-SE" sz="1200" b="0" i="0" kern="1200" baseline="0" dirty="0">
                <a:solidFill>
                  <a:schemeClr val="tx1"/>
                </a:solidFill>
                <a:effectLst/>
                <a:latin typeface="+mn-lt"/>
                <a:ea typeface="+mn-ea"/>
                <a:cs typeface="+mn-cs"/>
              </a:rPr>
              <a:t>Förutom kommunerna deltog </a:t>
            </a:r>
            <a:r>
              <a:rPr lang="sv-SE" sz="1200" b="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Länsstyrelsen Västra Götaland </a:t>
            </a:r>
            <a:r>
              <a:rPr lang="sv-SE" sz="1200" b="0" i="0" kern="1200" baseline="0" dirty="0">
                <a:solidFill>
                  <a:schemeClr val="tx1"/>
                </a:solidFill>
                <a:effectLst/>
                <a:latin typeface="+mn-lt"/>
                <a:ea typeface="+mn-ea"/>
                <a:cs typeface="+mn-cs"/>
              </a:rPr>
              <a:t>i 4 projektgrupper och </a:t>
            </a:r>
            <a:r>
              <a:rPr lang="sv-SE" sz="1200" kern="1200" dirty="0">
                <a:solidFill>
                  <a:schemeClr val="tx1"/>
                </a:solidFill>
                <a:effectLst/>
                <a:latin typeface="+mn-lt"/>
                <a:ea typeface="+mn-ea"/>
                <a:cs typeface="+mn-cs"/>
              </a:rPr>
              <a:t>Länsstyrelsen Halland </a:t>
            </a:r>
            <a:r>
              <a:rPr lang="sv-SE" sz="1200" b="0" i="0" kern="1200" baseline="0" dirty="0">
                <a:solidFill>
                  <a:schemeClr val="tx1"/>
                </a:solidFill>
                <a:effectLst/>
                <a:latin typeface="+mn-lt"/>
                <a:ea typeface="+mn-ea"/>
                <a:cs typeface="+mn-cs"/>
              </a:rPr>
              <a:t>i 2 projektgrupper. Representanter från både Länsstyrelsen Västra Götaland och Länsstyrelsen Halland deltog i styrgrupperna och beredningsgruppen.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tx1"/>
                </a:solidFill>
              </a:rPr>
              <a:t>Vi har drivit 8</a:t>
            </a:r>
            <a:r>
              <a:rPr lang="sv-SE" sz="1200" b="1" baseline="0" dirty="0">
                <a:solidFill>
                  <a:schemeClr val="tx1"/>
                </a:solidFill>
              </a:rPr>
              <a:t> </a:t>
            </a:r>
            <a:r>
              <a:rPr lang="sv-SE" sz="1200" b="1" dirty="0">
                <a:solidFill>
                  <a:schemeClr val="tx1"/>
                </a:solidFill>
              </a:rPr>
              <a:t>projekt</a:t>
            </a:r>
            <a:r>
              <a:rPr lang="sv-SE" sz="1200" dirty="0">
                <a:solidFill>
                  <a:schemeClr val="tx1"/>
                </a:solidFill>
              </a:rPr>
              <a:t>, varav 6 har avslutats. Mer information </a:t>
            </a:r>
            <a:r>
              <a:rPr lang="sv-SE" sz="1200" baseline="0" dirty="0">
                <a:solidFill>
                  <a:schemeClr val="tx1"/>
                </a:solidFill>
              </a:rPr>
              <a:t>om dessa projekt kommer senare i presentationen.</a:t>
            </a:r>
            <a:endParaRPr lang="sv-S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effectLst/>
                <a:latin typeface="+mn-lt"/>
                <a:ea typeface="+mn-ea"/>
                <a:cs typeface="+mn-cs"/>
              </a:rPr>
              <a:t>12 s</a:t>
            </a:r>
            <a:r>
              <a:rPr lang="sv-SE" sz="1200" b="1" kern="1200" dirty="0">
                <a:solidFill>
                  <a:schemeClr val="tx1"/>
                </a:solidFill>
                <a:effectLst/>
                <a:latin typeface="+mn-lt"/>
                <a:ea typeface="+mn-ea"/>
                <a:cs typeface="+mn-cs"/>
              </a:rPr>
              <a:t>eminarier/träffar/utbildningar</a:t>
            </a:r>
            <a:r>
              <a:rPr lang="sv-SE" sz="1200" b="1" kern="1200" baseline="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har anordnats </a:t>
            </a:r>
            <a:r>
              <a:rPr lang="sv-SE" sz="1200" b="0" dirty="0">
                <a:solidFill>
                  <a:schemeClr val="tx1"/>
                </a:solidFill>
              </a:rPr>
              <a:t>(om frågor är dessa:</a:t>
            </a:r>
            <a:r>
              <a:rPr lang="sv-SE" sz="1200" b="0" baseline="0" dirty="0">
                <a:solidFill>
                  <a:schemeClr val="tx1"/>
                </a:solidFill>
              </a:rPr>
              <a:t> </a:t>
            </a:r>
            <a:r>
              <a:rPr lang="sv-SE" sz="1200" b="0" dirty="0">
                <a:solidFill>
                  <a:schemeClr val="tx1"/>
                </a:solidFill>
              </a:rPr>
              <a:t> utbildningstillfällen Kommunikations</a:t>
            </a:r>
            <a:r>
              <a:rPr lang="sv-SE" sz="1200" b="0" baseline="0" dirty="0">
                <a:solidFill>
                  <a:schemeClr val="tx1"/>
                </a:solidFill>
              </a:rPr>
              <a:t> &amp; bemötande utbildning, 1 kontaktpersonträff, 1 utbildningsdag om oljeavskiljare, 1 nätverksträff inom förorenade områden, 1 kick-off inför kampanjen Redlighet fisk, 1 diskussionsträff under kampanjen Redlighet fisk, 1 träff om Släckvatten, 1 Kick-off inför tillsynskampanjen Kemikalier i förskolan, 3 informationsträffar om det gemensamma materialet för behovsutredning).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baseline="0" dirty="0">
              <a:solidFill>
                <a:schemeClr val="tx1"/>
              </a:solidFill>
            </a:endParaRPr>
          </a:p>
          <a:p>
            <a:r>
              <a:rPr lang="sv-SE" sz="1200" b="1" kern="1200" dirty="0">
                <a:solidFill>
                  <a:schemeClr val="tx1"/>
                </a:solidFill>
                <a:effectLst/>
                <a:latin typeface="+mn-lt"/>
                <a:ea typeface="+mn-ea"/>
                <a:cs typeface="+mn-cs"/>
              </a:rPr>
              <a:t>69 möten har </a:t>
            </a:r>
            <a:r>
              <a:rPr lang="sv-SE" sz="1200" b="0" kern="1200" dirty="0">
                <a:solidFill>
                  <a:schemeClr val="tx1"/>
                </a:solidFill>
                <a:effectLst/>
                <a:latin typeface="+mn-lt"/>
                <a:ea typeface="+mn-ea"/>
                <a:cs typeface="+mn-cs"/>
              </a:rPr>
              <a:t>hållits av miljösamverkan.</a:t>
            </a:r>
            <a:r>
              <a:rPr lang="sv-SE" sz="1200" b="0" kern="1200" baseline="0" dirty="0">
                <a:solidFill>
                  <a:schemeClr val="tx1"/>
                </a:solidFill>
                <a:effectLst/>
                <a:latin typeface="+mn-lt"/>
                <a:ea typeface="+mn-ea"/>
                <a:cs typeface="+mn-cs"/>
              </a:rPr>
              <a:t> (Om frågor är dessa: </a:t>
            </a:r>
            <a:r>
              <a:rPr lang="sv-SE" sz="1200" b="0" kern="1200" dirty="0">
                <a:solidFill>
                  <a:schemeClr val="tx1"/>
                </a:solidFill>
                <a:effectLst/>
                <a:latin typeface="+mn-lt"/>
                <a:ea typeface="+mn-ea"/>
                <a:cs typeface="+mn-cs"/>
              </a:rPr>
              <a:t>Miljösamverkan Västra Götalands styrgrupp (4 st), Miljösamverkan Hallands styrgrupp (4</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st) den gemensamma styrgruppen (4</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st), Beredningsgruppen (4 st), Chefssamverkan (4</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st), Chefsmöten</a:t>
            </a:r>
            <a:r>
              <a:rPr lang="sv-SE" sz="1200" b="0" kern="1200" baseline="0" dirty="0">
                <a:solidFill>
                  <a:schemeClr val="tx1"/>
                </a:solidFill>
                <a:effectLst/>
                <a:latin typeface="+mn-lt"/>
                <a:ea typeface="+mn-ea"/>
                <a:cs typeface="+mn-cs"/>
              </a:rPr>
              <a:t> (2 st)</a:t>
            </a:r>
            <a:r>
              <a:rPr lang="sv-SE" sz="1200" b="0" kern="1200" dirty="0">
                <a:solidFill>
                  <a:schemeClr val="tx1"/>
                </a:solidFill>
                <a:effectLst/>
                <a:latin typeface="+mn-lt"/>
                <a:ea typeface="+mn-ea"/>
                <a:cs typeface="+mn-cs"/>
              </a:rPr>
              <a:t> och med projektgrupperna</a:t>
            </a:r>
            <a:r>
              <a:rPr lang="sv-SE" sz="1200" b="0" kern="1200" baseline="0" dirty="0">
                <a:solidFill>
                  <a:schemeClr val="tx1"/>
                </a:solidFill>
                <a:effectLst/>
                <a:latin typeface="+mn-lt"/>
                <a:ea typeface="+mn-ea"/>
                <a:cs typeface="+mn-cs"/>
              </a:rPr>
              <a:t> för Behovsutredning (5 st), Redlighet fisk (11 st), </a:t>
            </a:r>
            <a:r>
              <a:rPr lang="sv-SE" dirty="0">
                <a:solidFill>
                  <a:schemeClr val="bg1"/>
                </a:solidFill>
              </a:rPr>
              <a:t>Samverkan kring förorenade områden </a:t>
            </a:r>
            <a:r>
              <a:rPr lang="sv-SE" sz="1200" b="0" kern="1200" baseline="0" dirty="0">
                <a:solidFill>
                  <a:schemeClr val="tx1"/>
                </a:solidFill>
                <a:effectLst/>
                <a:latin typeface="+mn-lt"/>
                <a:ea typeface="+mn-ea"/>
                <a:cs typeface="+mn-cs"/>
              </a:rPr>
              <a:t>(5 st), Släckvatten (12 st), Oljeavskiljare tillsyn och bedömning (3 st), MGE 2022 (4 st), Detaljplaner för bostäder (3 st) och Kemikalier i förskolan (8 st). </a:t>
            </a:r>
            <a:r>
              <a:rPr lang="sv-SE" sz="1200" b="0" baseline="0" dirty="0">
                <a:solidFill>
                  <a:schemeClr val="tx1"/>
                </a:solidFill>
              </a:rPr>
              <a:t>Utöver detta har p</a:t>
            </a:r>
            <a:r>
              <a:rPr lang="sv-SE" sz="1200" b="0" kern="1200" dirty="0">
                <a:solidFill>
                  <a:schemeClr val="tx1"/>
                </a:solidFill>
                <a:effectLst/>
                <a:latin typeface="+mn-lt"/>
                <a:ea typeface="+mn-ea"/>
                <a:cs typeface="+mn-cs"/>
              </a:rPr>
              <a:t>rojektledarna deltagit i två projektledarnätverksträffar för regionala miljösamverkanorganisationer i landet.  </a:t>
            </a:r>
            <a:r>
              <a:rPr lang="sv-SE" sz="1200" b="0" kern="1200" baseline="0" dirty="0">
                <a:solidFill>
                  <a:schemeClr val="tx1"/>
                </a:solidFill>
                <a:effectLst/>
                <a:latin typeface="+mn-lt"/>
                <a:ea typeface="+mn-ea"/>
                <a:cs typeface="+mn-cs"/>
              </a:rPr>
              <a:t> </a:t>
            </a:r>
            <a:endParaRPr lang="sv-SE" sz="1200" b="0" baseline="0" dirty="0">
              <a:solidFill>
                <a:schemeClr val="tx1"/>
              </a:solidFill>
            </a:endParaRPr>
          </a:p>
          <a:p>
            <a:r>
              <a:rPr lang="sv-SE" sz="1200" b="0" kern="1200" dirty="0">
                <a:solidFill>
                  <a:schemeClr val="tx1"/>
                </a:solidFill>
                <a:effectLst/>
                <a:latin typeface="+mn-lt"/>
                <a:ea typeface="+mn-ea"/>
                <a:cs typeface="+mn-cs"/>
              </a:rPr>
              <a:t>Cirka 95% har skett digitalt.</a:t>
            </a:r>
          </a:p>
        </p:txBody>
      </p:sp>
      <p:sp>
        <p:nvSpPr>
          <p:cNvPr id="4" name="Platshållare för bildnummer 3"/>
          <p:cNvSpPr>
            <a:spLocks noGrp="1"/>
          </p:cNvSpPr>
          <p:nvPr>
            <p:ph type="sldNum" sz="quarter" idx="5"/>
          </p:nvPr>
        </p:nvSpPr>
        <p:spPr/>
        <p:txBody>
          <a:bodyPr/>
          <a:lstStyle/>
          <a:p>
            <a:fld id="{94D9D1AD-2DB6-4BD5-AC5E-497936C2B236}" type="slidenum">
              <a:rPr lang="sv-SE" smtClean="0"/>
              <a:t>3</a:t>
            </a:fld>
            <a:endParaRPr lang="sv-SE"/>
          </a:p>
        </p:txBody>
      </p:sp>
    </p:spTree>
    <p:extLst>
      <p:ext uri="{BB962C8B-B14F-4D97-AF65-F5344CB8AC3E}">
        <p14:creationId xmlns:p14="http://schemas.microsoft.com/office/powerpoint/2010/main" val="125221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b="1" dirty="0"/>
              <a:t>Fördelning kvinnor och män</a:t>
            </a:r>
          </a:p>
          <a:p>
            <a:r>
              <a:rPr lang="sv-SE" b="0" baseline="0" dirty="0"/>
              <a:t>Så här ser fördelningen kvinnor och män ut i grupper inom vår organisation</a:t>
            </a:r>
            <a:r>
              <a:rPr lang="sv-SE" b="0" i="1" baseline="0" dirty="0"/>
              <a:t>. </a:t>
            </a:r>
          </a:p>
          <a:p>
            <a:r>
              <a:rPr lang="sv-SE" b="0" i="1" baseline="0" dirty="0"/>
              <a:t>OBS! Siffrorna för andelen kvinnor och män har varierat i grupperna under året. De siffror som presenteras här visar hur det såg ut i slutet av 2025.</a:t>
            </a:r>
            <a:endParaRPr lang="sv-SE" i="1" dirty="0"/>
          </a:p>
          <a:p>
            <a:endParaRPr lang="sv-SE" baseline="0" dirty="0"/>
          </a:p>
          <a:p>
            <a:r>
              <a:rPr lang="sv-SE" b="1" baseline="0" dirty="0"/>
              <a:t>Vid FRÅGOR om hur många personer som ingår i olika grupper:</a:t>
            </a:r>
          </a:p>
          <a:p>
            <a:r>
              <a:rPr lang="sv-SE" dirty="0">
                <a:solidFill>
                  <a:srgbClr val="FF0000"/>
                </a:solidFill>
              </a:rPr>
              <a:t>Projektledare: 4 personer (olika tjänstgöringsgrad inom Miljösamverkan)</a:t>
            </a:r>
          </a:p>
          <a:p>
            <a:r>
              <a:rPr lang="sv-SE" dirty="0">
                <a:solidFill>
                  <a:srgbClr val="FF0000"/>
                </a:solidFill>
              </a:rPr>
              <a:t>Beredningsgruppen består av: 14 personer varav 2 projektledare från Miljösamverkan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FF0000"/>
                </a:solidFill>
              </a:rPr>
              <a:t>Miljösamverkan Hallands styrgrupp: 8 personer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FF0000"/>
                </a:solidFill>
              </a:rPr>
              <a:t>Miljösamverkan Västra Götalands styrgrupp: 6 personer  </a:t>
            </a:r>
            <a:endParaRPr lang="sv-SE" baseline="0" dirty="0">
              <a:solidFill>
                <a:srgbClr val="FF0000"/>
              </a:solidFill>
            </a:endParaRPr>
          </a:p>
          <a:p>
            <a:r>
              <a:rPr lang="sv-SE" baseline="0" dirty="0">
                <a:solidFill>
                  <a:srgbClr val="FF0000"/>
                </a:solidFill>
              </a:rPr>
              <a:t>Gemensam Styrgrupp: 8</a:t>
            </a:r>
            <a:r>
              <a:rPr lang="sv-SE" b="0" baseline="0" dirty="0">
                <a:solidFill>
                  <a:srgbClr val="FF0000"/>
                </a:solidFill>
              </a:rPr>
              <a:t> pers </a:t>
            </a:r>
            <a:r>
              <a:rPr lang="sv-SE" baseline="0" dirty="0">
                <a:solidFill>
                  <a:srgbClr val="FF0000"/>
                </a:solidFill>
              </a:rPr>
              <a:t>(4 representanter från respektive länsdel i Västra Götaland, 1 representant för miljökontoren i Halland, 2 representanter från Lst VG (Landsbygdsavdelningen och Miljöavdelningen) samt 1 person från Lst Halland)</a:t>
            </a:r>
          </a:p>
          <a:p>
            <a:r>
              <a:rPr lang="sv-SE" baseline="0" dirty="0">
                <a:solidFill>
                  <a:srgbClr val="FF0000"/>
                </a:solidFill>
              </a:rPr>
              <a:t>Chefssamverkan: 6 personer</a:t>
            </a:r>
          </a:p>
          <a:p>
            <a:r>
              <a:rPr lang="sv-SE" baseline="0" dirty="0">
                <a:solidFill>
                  <a:srgbClr val="FF0000"/>
                </a:solidFill>
              </a:rPr>
              <a:t>Chefsmöten: 108 personer (Miljösamverkan har 2 chefsmöten per år) </a:t>
            </a:r>
            <a:endParaRPr lang="sv-SE" b="1" dirty="0">
              <a:solidFill>
                <a:srgbClr val="FF0000"/>
              </a:solidFill>
            </a:endParaRPr>
          </a:p>
        </p:txBody>
      </p:sp>
      <p:sp>
        <p:nvSpPr>
          <p:cNvPr id="4" name="Platshållare för bildnummer 3"/>
          <p:cNvSpPr>
            <a:spLocks noGrp="1"/>
          </p:cNvSpPr>
          <p:nvPr>
            <p:ph type="sldNum" sz="quarter" idx="10"/>
          </p:nvPr>
        </p:nvSpPr>
        <p:spPr/>
        <p:txBody>
          <a:bodyPr/>
          <a:lstStyle/>
          <a:p>
            <a:fld id="{7650B941-ADA4-4591-9B4D-170D22E32A5E}" type="slidenum">
              <a:rPr lang="sv-SE" smtClean="0"/>
              <a:t>4</a:t>
            </a:fld>
            <a:endParaRPr lang="sv-SE" dirty="0"/>
          </a:p>
        </p:txBody>
      </p:sp>
    </p:spTree>
    <p:extLst>
      <p:ext uri="{BB962C8B-B14F-4D97-AF65-F5344CB8AC3E}">
        <p14:creationId xmlns:p14="http://schemas.microsoft.com/office/powerpoint/2010/main" val="206974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Detta</a:t>
            </a:r>
            <a:r>
              <a:rPr lang="sv-SE" sz="1200" b="1" baseline="0" dirty="0"/>
              <a:t> är en övergripande bild över </a:t>
            </a:r>
            <a:r>
              <a:rPr lang="sv-SE" sz="1200" b="1" dirty="0"/>
              <a:t>de projekt som har pågått under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projekt som Miljösamverkan driver ska vara konkreta samt tids- och ämnesmässigt avgränsade. Huvudsakligen kan följande tre typer av projekt förekomma i verksamhetsplanen: </a:t>
            </a:r>
            <a:br>
              <a:rPr lang="sv-SE" dirty="0"/>
            </a:br>
            <a:r>
              <a:rPr lang="sv-SE" b="1" dirty="0"/>
              <a:t>1. Tillsynsprojekt 2. Serviceprojekt 3. Kompetens- och verksamhetsutveckling</a:t>
            </a:r>
            <a:r>
              <a:rPr lang="sv-SE" b="1" baseline="0" dirty="0"/>
              <a:t>sprojekt</a:t>
            </a:r>
            <a:br>
              <a:rPr lang="sv-SE" dirty="0"/>
            </a:br>
            <a:r>
              <a:rPr lang="sv-SE" dirty="0"/>
              <a:t>Utöver dessa finns det också möjlighet till oförutsedda projekt.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baseline="0" dirty="0"/>
              <a:t>Vid FRÅGOR om vad de olika typerna av projekt innebär: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Tillsynsprojekt:</a:t>
            </a:r>
            <a:r>
              <a:rPr lang="sv-SE" dirty="0"/>
              <a:t> Omfattar både projekt med direkt tillsynsinriktning och tillsynskampanjer. Användningen av detta sker inte samordnat under någon viss tid, utan efterhand när det passar respektive medverkande myndighet. I tillsynskampanjer används materialet dessutom under en tidsbegränsad tillsynskampanj under projekttiden som sedan utvärderas. </a:t>
            </a:r>
            <a:br>
              <a:rPr lang="sv-SE" dirty="0"/>
            </a:br>
            <a:br>
              <a:rPr lang="sv-SE" dirty="0"/>
            </a:br>
            <a:r>
              <a:rPr lang="sv-SE" b="1" dirty="0"/>
              <a:t>Serviceprojekt: </a:t>
            </a:r>
            <a:r>
              <a:rPr lang="sv-SE" dirty="0"/>
              <a:t>Innebär att göra faktasammanställningar, ta fram vägledningar med mera för verksamhetsplanering, tillsynsmetodik, samverkansformer, generell handläggning, utbildningar inom sakfrågor, juridik och annat.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b="1" dirty="0"/>
            </a:br>
            <a:r>
              <a:rPr lang="sv-SE" b="1" dirty="0"/>
              <a:t>Kompetens- och verksamhetsutvecklingsprojekt: </a:t>
            </a:r>
            <a:r>
              <a:rPr lang="sv-SE" dirty="0"/>
              <a:t>Handlar om att utveckla individer, arbetssätt och verksamhet och kan vara något av följande slags projekt: </a:t>
            </a:r>
            <a:br>
              <a:rPr lang="sv-SE" dirty="0"/>
            </a:br>
            <a:r>
              <a:rPr lang="sv-SE" dirty="0"/>
              <a:t>• Övergripande utbildningar som Kommunikation &amp; bemötande. </a:t>
            </a:r>
            <a:br>
              <a:rPr lang="sv-SE" dirty="0"/>
            </a:br>
            <a:r>
              <a:rPr lang="sv-SE" dirty="0"/>
              <a:t>• Mötesplats Goda Exempel. </a:t>
            </a:r>
            <a:br>
              <a:rPr lang="sv-SE" dirty="0"/>
            </a:br>
            <a:r>
              <a:rPr lang="sv-SE" dirty="0"/>
              <a:t>• Aktiviteter/projekt enligt Samverkansplanen.</a:t>
            </a:r>
            <a:endParaRPr lang="sv-SE" sz="1200" b="1"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Projekt som har påbörjats under 2025 och som kommer att fortsätta 2026 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Handläggarstöd täkttillsyn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Mötesplats Goda Exempel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err="1"/>
              <a:t>Inventeringsprojekt</a:t>
            </a:r>
            <a:r>
              <a:rPr lang="sv-SE" sz="1200" dirty="0"/>
              <a:t> livsmedel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Kommunikation och bemötande</a:t>
            </a:r>
          </a:p>
          <a:p>
            <a:endParaRPr lang="sv-SE" dirty="0"/>
          </a:p>
          <a:p>
            <a:r>
              <a:rPr lang="sv-SE" b="1" dirty="0"/>
              <a:t>Projekt som ej genomförts</a:t>
            </a:r>
          </a:p>
          <a:p>
            <a:pPr marL="171450" indent="-171450">
              <a:buFont typeface="Arial" panose="020B0604020202020204" pitchFamily="34" charset="0"/>
              <a:buChar char="•"/>
            </a:pPr>
            <a:r>
              <a:rPr lang="sv-SE" sz="1200" dirty="0"/>
              <a:t>In-situ saneringar (saneringar på plats) – utgick på grund av för få projektgruppsdeltagare</a:t>
            </a:r>
          </a:p>
          <a:p>
            <a:pPr marL="171450" indent="-171450">
              <a:buFont typeface="Arial" panose="020B0604020202020204" pitchFamily="34" charset="0"/>
              <a:buChar char="•"/>
            </a:pPr>
            <a:r>
              <a:rPr lang="sv-SE" sz="1200" dirty="0"/>
              <a:t>Artbestämning av kebabkött – utgick på grund av för få projektgruppsdeltagare</a:t>
            </a:r>
          </a:p>
          <a:p>
            <a:pPr marL="0" indent="0">
              <a:buFont typeface="Arial" panose="020B0604020202020204" pitchFamily="34" charse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Nu ska jag presentera några projekt lite närmare</a:t>
            </a:r>
            <a:br>
              <a:rPr lang="sv-SE" b="1" baseline="0" dirty="0"/>
            </a:br>
            <a:r>
              <a:rPr lang="sv-SE" b="0" i="1" baseline="0" dirty="0"/>
              <a:t>Presentatören väljer själv två projekt att presentera, se kommande </a:t>
            </a:r>
            <a:r>
              <a:rPr lang="sv-SE" b="0" i="1" baseline="0" dirty="0" err="1"/>
              <a:t>slides</a:t>
            </a:r>
            <a:r>
              <a:rPr lang="sv-SE" b="0" i="1" baseline="0" dirty="0"/>
              <a:t> med mörkblå bakgrund. </a:t>
            </a:r>
            <a:endParaRPr lang="en-US" b="0" i="1" dirty="0"/>
          </a:p>
          <a:p>
            <a:endParaRPr lang="sv-SE" dirty="0"/>
          </a:p>
          <a:p>
            <a:endParaRPr lang="sv-SE" dirty="0"/>
          </a:p>
        </p:txBody>
      </p:sp>
      <p:sp>
        <p:nvSpPr>
          <p:cNvPr id="4" name="Platshållare för bildnummer 3"/>
          <p:cNvSpPr>
            <a:spLocks noGrp="1"/>
          </p:cNvSpPr>
          <p:nvPr>
            <p:ph type="sldNum" sz="quarter" idx="5"/>
          </p:nvPr>
        </p:nvSpPr>
        <p:spPr/>
        <p:txBody>
          <a:bodyPr/>
          <a:lstStyle/>
          <a:p>
            <a:fld id="{94D9D1AD-2DB6-4BD5-AC5E-497936C2B236}" type="slidenum">
              <a:rPr lang="sv-SE" smtClean="0"/>
              <a:t>5</a:t>
            </a:fld>
            <a:endParaRPr lang="sv-SE"/>
          </a:p>
        </p:txBody>
      </p:sp>
    </p:spTree>
    <p:extLst>
      <p:ext uri="{BB962C8B-B14F-4D97-AF65-F5344CB8AC3E}">
        <p14:creationId xmlns:p14="http://schemas.microsoft.com/office/powerpoint/2010/main" val="272073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Samsynsprojektet har syftat till att stärka samverkan och enhetlighet i tillsynen av dricksvattenföreskrifter i Västra Götaland och Halland, samt uppdatera kunskapen hos inspektörer om de nya dricksvattenföreskrifterna.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Projektets mål var att uppfylla följande:</a:t>
            </a:r>
          </a:p>
          <a:p>
            <a:r>
              <a:rPr lang="sv-SE" sz="1200" kern="1200" dirty="0">
                <a:solidFill>
                  <a:schemeClr val="tx1"/>
                </a:solidFill>
                <a:effectLst/>
                <a:latin typeface="+mn-lt"/>
                <a:ea typeface="+mn-ea"/>
                <a:cs typeface="+mn-cs"/>
              </a:rPr>
              <a:t>Undersökningsprogram - En mall och vägledning för bedömning av undersökningsprogram ska ha tagits fram, samt en beslutsmall för fastställande av undersökningsprogram.</a:t>
            </a:r>
          </a:p>
          <a:p>
            <a:r>
              <a:rPr lang="sv-SE" sz="1200" kern="1200" dirty="0">
                <a:solidFill>
                  <a:schemeClr val="tx1"/>
                </a:solidFill>
                <a:effectLst/>
                <a:latin typeface="+mn-lt"/>
                <a:ea typeface="+mn-ea"/>
                <a:cs typeface="+mn-cs"/>
              </a:rPr>
              <a:t>Faroanalys - En mall och vägledning för bedömning av befintliga faroanalyser ska ha tagits fram, samt en beslutsmall för fastställande av faroanalysen.</a:t>
            </a:r>
          </a:p>
          <a:p>
            <a:r>
              <a:rPr lang="sv-SE" sz="1200" kern="1200" dirty="0">
                <a:solidFill>
                  <a:schemeClr val="tx1"/>
                </a:solidFill>
                <a:effectLst/>
                <a:latin typeface="+mn-lt"/>
                <a:ea typeface="+mn-ea"/>
                <a:cs typeface="+mn-cs"/>
              </a:rPr>
              <a:t>Råvatten - En mall och vägledning för bedömning av producentens kunskap om sitt råvatten ska ha tagits fram.</a:t>
            </a:r>
          </a:p>
          <a:p>
            <a:r>
              <a:rPr lang="sv-SE" sz="1200" kern="1200" dirty="0">
                <a:solidFill>
                  <a:schemeClr val="tx1"/>
                </a:solidFill>
                <a:effectLst/>
                <a:latin typeface="+mn-lt"/>
                <a:ea typeface="+mn-ea"/>
                <a:cs typeface="+mn-cs"/>
              </a:rPr>
              <a:t>Dessa mål har enligt projektgruppen uppfyllts, vilket stärker förutsättningarna för en enhetlig och kvalitetssäkrad tillsyn.</a:t>
            </a:r>
          </a:p>
          <a:p>
            <a:r>
              <a:rPr lang="sv-SE" sz="1200" kern="1200" dirty="0">
                <a:solidFill>
                  <a:schemeClr val="tx1"/>
                </a:solidFill>
                <a:effectLst/>
                <a:latin typeface="+mn-lt"/>
                <a:ea typeface="+mn-ea"/>
                <a:cs typeface="+mn-cs"/>
              </a:rPr>
              <a:t>Projektet startades genom en digital Kick- off. Där gick projektgruppen igenom material som projektgruppen tagits fram såsom mallar och vägledningar för bedömning av undersökningsprogram, faroanalyser och kunskap om råvatten. Utöver själva tillsynskampanj hade vi ett digitalt avstämningsmöte men också forum för diskussioner på Arbetsrum på Livstecknet och Tillsynsportalen Väst.                                                                   </a:t>
            </a:r>
          </a:p>
          <a:p>
            <a:endParaRPr lang="sv-SE" sz="1200" kern="1200" dirty="0">
              <a:solidFill>
                <a:schemeClr val="tx1"/>
              </a:solidFill>
              <a:effectLst/>
              <a:latin typeface="+mn-lt"/>
              <a:ea typeface="+mn-ea"/>
              <a:cs typeface="+mn-cs"/>
            </a:endParaRP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Projektet fick överlag positiva omdömen. Kick-offen fick ett medelbetyg på 4,1 av 5, medan arbetsrummet och vägledningsmaterialet fick genomgående höga betyg. Det digitala avstämningsmötet uppskattades av samtliga som deltog. Majoriteten av deltagarna ansåg att kampanjen bidrog till ökad samverkan mellan kommunerna. Fritextkommentarer lyfte särskilt fram checklistor, mallar och det gemensamma arbetssättet som värdefulla inslag.</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Slutsatsen visar att projektet har stort värde i regional samverkan. Samtidigt framkommer att kommunernas behov varierar, vilket pekar på vikten av flexibelt stöd i framtida projekt. Det finns också ett behov av att skapa fler tillfällen för direkt samarbete och erfarenhetsutbyte samt att fortsätta utveckla och sprida praktiska verktyg och vägledningar.</a:t>
            </a:r>
          </a:p>
          <a:p>
            <a:pPr marL="0" algn="l" defTabSz="914400" rtl="0" eaLnBrk="1" latinLnBrk="0" hangingPunct="1">
              <a:lnSpc>
                <a:spcPct val="115000"/>
              </a:lnSpc>
              <a:spcAft>
                <a:spcPts val="800"/>
              </a:spcAft>
            </a:pPr>
            <a:endParaRPr lang="sv-SE" sz="1800" dirty="0">
              <a:solidFill>
                <a:schemeClr val="bg1"/>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0B941-ADA4-4591-9B4D-170D22E32A5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691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Projektet pågick från september 2024 till juni 2025. Projektgruppen har tagit fram ett handläggarstöd för tillsyn på ledningsnät med anslutning till avloppsreningsverk. Fokus är hur tillsynen kan startas upp, rimliga krav och bedömningar, prioriteringsmetod samt vad en åtgärdsplan bör innehålla och hur den kan se ut. Handläggarstödet är uppdelat i </a:t>
            </a:r>
            <a:r>
              <a:rPr lang="sv-SE" sz="1200" i="1" kern="1200" dirty="0">
                <a:solidFill>
                  <a:schemeClr val="tx1"/>
                </a:solidFill>
                <a:effectLst/>
                <a:latin typeface="+mn-lt"/>
                <a:ea typeface="+mn-ea"/>
                <a:cs typeface="+mn-cs"/>
              </a:rPr>
              <a:t>Prioritering av tillsyn</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Förberedelser inför tillsyn</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Genomförande av tillsyn</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Efterarbete och bedömningar</a:t>
            </a:r>
            <a:r>
              <a:rPr lang="sv-SE" sz="1200" kern="1200" dirty="0">
                <a:solidFill>
                  <a:schemeClr val="tx1"/>
                </a:solidFill>
                <a:effectLst/>
                <a:latin typeface="+mn-lt"/>
                <a:ea typeface="+mn-ea"/>
                <a:cs typeface="+mn-cs"/>
              </a:rPr>
              <a:t> samt </a:t>
            </a:r>
            <a:r>
              <a:rPr lang="sv-SE" sz="1200" i="1" kern="1200" dirty="0">
                <a:solidFill>
                  <a:schemeClr val="tx1"/>
                </a:solidFill>
                <a:effectLst/>
                <a:latin typeface="+mn-lt"/>
                <a:ea typeface="+mn-ea"/>
                <a:cs typeface="+mn-cs"/>
              </a:rPr>
              <a:t>Lagstiftning</a:t>
            </a:r>
            <a:r>
              <a:rPr lang="sv-SE" sz="1200" kern="1200" dirty="0">
                <a:solidFill>
                  <a:schemeClr val="tx1"/>
                </a:solidFill>
                <a:effectLst/>
                <a:latin typeface="+mn-lt"/>
                <a:ea typeface="+mn-ea"/>
                <a:cs typeface="+mn-cs"/>
              </a:rPr>
              <a:t>. </a:t>
            </a:r>
          </a:p>
          <a:p>
            <a:pPr algn="just">
              <a:lnSpc>
                <a:spcPct val="115000"/>
              </a:lnSpc>
            </a:pPr>
            <a:r>
              <a:rPr lang="sv-SE" sz="1800" dirty="0">
                <a:effectLst/>
                <a:latin typeface="Sitka Text" pitchFamily="2" charset="0"/>
                <a:ea typeface="Calibri" panose="020F0502020204030204" pitchFamily="34" charset="0"/>
                <a:cs typeface="Times New Roman" panose="02020603050405020304" pitchFamily="18" charset="0"/>
              </a:rPr>
              <a:t> </a:t>
            </a:r>
          </a:p>
          <a:p>
            <a:pPr>
              <a:spcBef>
                <a:spcPts val="1800"/>
              </a:spcBef>
              <a:spcAft>
                <a:spcPts val="300"/>
              </a:spcAft>
            </a:pPr>
            <a:r>
              <a:rPr lang="sv-SE" sz="1800" b="0" dirty="0">
                <a:effectLst/>
                <a:latin typeface="Sitka Text" pitchFamily="2" charset="0"/>
                <a:ea typeface="Calibri" panose="020F0502020204030204" pitchFamily="34" charset="0"/>
                <a:cs typeface="Times New Roman" panose="02020603050405020304" pitchFamily="18" charset="0"/>
              </a:rPr>
              <a:t>Projektet avgränsades till att endast omfatta planerad tillsyn av befintliga ledningsnät. Projektet omfattade således inte tillsyn av avloppsvattnets sammansättning, reningsanläggningar, dimensionering/projektering av nya ledningar, bräddvattenrening eller tillsyn av akuta driftstörningar som hör till ledningsnätet.</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100" dirty="0">
                <a:effectLst/>
                <a:latin typeface="Sitka Text" pitchFamily="2" charset="0"/>
                <a:ea typeface="Calibri" panose="020F0502020204030204" pitchFamily="34" charset="0"/>
                <a:cs typeface="Times New Roman" panose="02020603050405020304" pitchFamily="18" charset="0"/>
              </a:rPr>
            </a:br>
            <a:r>
              <a:rPr lang="sv-SE" sz="1200" kern="1200" dirty="0">
                <a:solidFill>
                  <a:schemeClr val="tx1"/>
                </a:solidFill>
                <a:effectLst/>
                <a:latin typeface="+mn-lt"/>
                <a:ea typeface="+mn-ea"/>
                <a:cs typeface="+mn-cs"/>
              </a:rPr>
              <a:t>Handläggarstödet presenterades övergripande 27 maj 2025 med några djupare inslag kring svårare delar. På presentationen deltog även Ängelholm för att dela med sig av deras erfarenheter av arbete med ledningsnät. Målgruppen för träffen var handläggare på miljökontor och länsstyrelser i Västra Götaland och Halland. Cirka 50 personer deltog och 27 av de 55 kommunerna i Västra Götaland och Halland var representerade bland deltagarna. Utöver detta var det även deltagare från Båstad och Höganäs.</a:t>
            </a:r>
            <a:endParaRPr lang="sv-SE" sz="1100" dirty="0">
              <a:effectLst/>
              <a:latin typeface="Sitka Text" pitchFamily="2" charset="0"/>
              <a:ea typeface="Calibri" panose="020F0502020204030204" pitchFamily="34" charset="0"/>
              <a:cs typeface="Times New Roman" panose="02020603050405020304" pitchFamily="18" charset="0"/>
            </a:endParaRPr>
          </a:p>
          <a:p>
            <a:endParaRPr lang="sv-SE" sz="1100" kern="1200" dirty="0">
              <a:solidFill>
                <a:schemeClr val="tx1"/>
              </a:solidFill>
              <a:effectLst/>
              <a:latin typeface="Sitka Text" pitchFamily="2" charset="0"/>
              <a:ea typeface="Calibri" panose="020F0502020204030204" pitchFamily="34" charset="0"/>
              <a:cs typeface="Times New Roman" panose="02020603050405020304" pitchFamily="18" charset="0"/>
            </a:endParaRPr>
          </a:p>
          <a:p>
            <a:r>
              <a:rPr lang="sv-SE" sz="1200" kern="1200" dirty="0">
                <a:solidFill>
                  <a:schemeClr val="tx1"/>
                </a:solidFill>
                <a:effectLst/>
                <a:latin typeface="+mn-lt"/>
                <a:ea typeface="+mn-ea"/>
                <a:cs typeface="+mn-cs"/>
              </a:rPr>
              <a:t>Efter presentationen fick vi mycket feedback från deltagare om att endast själva presentationen var väldigt användbar och givande. Det var också en stor fördel att Ängelholm deltog som även meddelade att de gärna pratar för kommuner eller har fortsatt dialog – känslan efter presentationen var att vi tar oss an detta tillsammans. Vi känner oss säkra på att handläggarstödet kommer att vara till stor hjälp vid tillsynen och kan vara ”språngbrädan” till att starta upp denna tillsyn.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0B941-ADA4-4591-9B4D-170D22E32A5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sv-SE" sz="1200" kern="1200" dirty="0">
                <a:solidFill>
                  <a:schemeClr val="tx1"/>
                </a:solidFill>
                <a:effectLst/>
                <a:latin typeface="+mn-lt"/>
                <a:ea typeface="+mn-ea"/>
                <a:cs typeface="+mn-cs"/>
              </a:rPr>
              <a:t>Projektet pågick från december 2024 till november 2025. Projektgruppen har tagit fram material kopplat till två olika områden: tillsyn av kravet att erbjuda återanvändbara muggar och matlådor (checklista och vägledning) samt tillsyn av kravet om utsortering av bio- och förpackningsavfall (checklista, vägledning och dispensbeslutsmall). Materialet omfattar hur tillsyn av ovan nämnda krav kan startas upp och genomföras. Inspektören får information om vad som behöver anges i en ansökan om dispens, vilka verksamheter som omfattas och vilka som är undantagna kraven samt hur detta avgörs.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Materialet presenterades på en kickoff den 2 april 2025 med cirka 100 deltagare från hela Sverige. 27 kommuner från Miljösamverkan Västs målgrupp fanns representerade bland deltagarna. I och med kickoffen startade tillsynskampanjen som pågick till och med september som 27 kommuner deltog i, majoriteten från Västra Götaland och Halland (21 stycken) men även kommuner utanför.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Under tillsynskampanjen anordnades två enkla erfarenhetsutbyten där deltagarna i kampanjen fick lyfta frågor om materialet och tillsynen och dela med sig av sina erfarenheter.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sv-SE" sz="1200" kern="1200" dirty="0">
                <a:solidFill>
                  <a:schemeClr val="tx1"/>
                </a:solidFill>
                <a:effectLst/>
                <a:latin typeface="+mn-lt"/>
                <a:ea typeface="+mn-ea"/>
                <a:cs typeface="+mn-cs"/>
              </a:rPr>
              <a:t>Ett syfte var att materialet ska bidra till att inspektörer ska kunna starta upp tillsynen, vilket utvärderingen visade på har uppfyllts. </a:t>
            </a:r>
          </a:p>
          <a:p>
            <a:pPr marL="0" algn="l" defTabSz="914400" rtl="0" eaLnBrk="1" latinLnBrk="0" hangingPunct="1">
              <a:lnSpc>
                <a:spcPct val="115000"/>
              </a:lnSpc>
              <a:spcAft>
                <a:spcPts val="800"/>
              </a:spcAft>
            </a:pPr>
            <a:endParaRPr lang="sv-SE" sz="1800" dirty="0">
              <a:solidFill>
                <a:schemeClr val="bg1"/>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0B941-ADA4-4591-9B4D-170D22E32A5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45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1843-F4FD-A319-845F-D5AD0242AC3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4F08DC-3DA6-69A7-E393-6CE58682081C}"/>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E744444C-FEB1-D0A2-075A-EDC3373C3086}"/>
              </a:ext>
            </a:extLst>
          </p:cNvPr>
          <p:cNvSpPr>
            <a:spLocks noGrp="1"/>
          </p:cNvSpPr>
          <p:nvPr>
            <p:ph type="body" idx="1"/>
          </p:nvPr>
        </p:nvSpPr>
        <p:spPr/>
        <p:txBody>
          <a:bodyPr/>
          <a:lstStyle/>
          <a:p>
            <a:pPr marL="0" algn="l" defTabSz="914400" rtl="0" eaLnBrk="1" latinLnBrk="0" hangingPunct="1">
              <a:lnSpc>
                <a:spcPct val="115000"/>
              </a:lnSpc>
              <a:spcAft>
                <a:spcPts val="800"/>
              </a:spcAft>
            </a:pPr>
            <a:r>
              <a:rPr lang="sv-SE" sz="1200" b="1" kern="1200" dirty="0">
                <a:solidFill>
                  <a:schemeClr val="tx1"/>
                </a:solidFill>
                <a:latin typeface="+mn-lt"/>
                <a:ea typeface="+mn-ea"/>
                <a:cs typeface="+mn-cs"/>
              </a:rPr>
              <a:t>Bakgrund</a:t>
            </a:r>
          </a:p>
          <a:p>
            <a:pPr marL="0" marR="0" lvl="0" indent="0" algn="l" defTabSz="914400" rtl="0" eaLnBrk="1" fontAlgn="auto" latinLnBrk="0" hangingPunct="1">
              <a:lnSpc>
                <a:spcPct val="115000"/>
              </a:lnSpc>
              <a:spcBef>
                <a:spcPts val="0"/>
              </a:spcBef>
              <a:spcAft>
                <a:spcPts val="800"/>
              </a:spcAft>
              <a:buClrTx/>
              <a:buSzTx/>
              <a:buFontTx/>
              <a:buNone/>
              <a:tabLst/>
              <a:defRPr/>
            </a:pPr>
            <a:r>
              <a:rPr lang="sv-SE" sz="1200" b="0" kern="1200" dirty="0">
                <a:solidFill>
                  <a:schemeClr val="tx1"/>
                </a:solidFill>
                <a:latin typeface="+mn-lt"/>
                <a:ea typeface="+mn-ea"/>
                <a:cs typeface="+mn-cs"/>
              </a:rPr>
              <a:t>Projektets syfte var </a:t>
            </a:r>
            <a:r>
              <a:rPr lang="sv-SE" sz="1200" kern="1200" dirty="0">
                <a:solidFill>
                  <a:schemeClr val="tx1"/>
                </a:solidFill>
                <a:effectLst/>
                <a:latin typeface="+mn-lt"/>
                <a:ea typeface="+mn-ea"/>
                <a:cs typeface="+mn-cs"/>
              </a:rPr>
              <a:t>att ge kommunerna ett bedömningsstöd att använda vid tillsyn av kosmetiska solarium med fokus på 18-årsgränsen och tillhandahållning av kosmetiska produkter. Syftet var även att skapa en samsyn för att tillsynen ska kunna bedrivas likvärdigt i alla kommuner eftersom det är vanligt att verksamhetsutövarna har solarieverksamheter i flera kommuner.</a:t>
            </a:r>
            <a:br>
              <a:rPr lang="sv-SE" sz="1200" kern="100" dirty="0">
                <a:effectLst/>
                <a:latin typeface="Aptos" panose="020B0004020202020204" pitchFamily="34" charset="0"/>
                <a:ea typeface="Aptos" panose="020B0004020202020204" pitchFamily="34" charset="0"/>
                <a:cs typeface="Times New Roman" panose="02020603050405020304" pitchFamily="18" charset="0"/>
              </a:rPr>
            </a:b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Projektet pågick under tiden januari –november 2025 och tillsynskampanjen genomfördes mellan april – oktober 2025. </a:t>
            </a:r>
          </a:p>
          <a:p>
            <a:pPr marL="0" algn="l" defTabSz="914400" rtl="0" eaLnBrk="1" latinLnBrk="0" hangingPunct="1">
              <a:lnSpc>
                <a:spcPct val="115000"/>
              </a:lnSpc>
              <a:spcAft>
                <a:spcPts val="800"/>
              </a:spcAft>
            </a:pPr>
            <a:endParaRPr lang="sv-SE" sz="1200" b="0" kern="1200" dirty="0">
              <a:solidFill>
                <a:schemeClr val="tx1"/>
              </a:solidFill>
              <a:latin typeface="+mn-lt"/>
              <a:ea typeface="+mn-ea"/>
              <a:cs typeface="+mn-cs"/>
            </a:endParaRPr>
          </a:p>
          <a:p>
            <a:pPr marL="0" algn="l" defTabSz="914400" rtl="0" eaLnBrk="1" latinLnBrk="0" hangingPunct="1">
              <a:lnSpc>
                <a:spcPct val="115000"/>
              </a:lnSpc>
              <a:spcAft>
                <a:spcPts val="800"/>
              </a:spcAft>
            </a:pPr>
            <a:r>
              <a:rPr lang="sv-SE" sz="1200" b="1" kern="1200" dirty="0">
                <a:solidFill>
                  <a:schemeClr val="tx1"/>
                </a:solidFill>
                <a:latin typeface="+mn-lt"/>
                <a:ea typeface="+mn-ea"/>
                <a:cs typeface="+mn-cs"/>
              </a:rPr>
              <a:t>Projektmål</a:t>
            </a:r>
          </a:p>
          <a:p>
            <a:pPr marL="0" algn="l" defTabSz="914400" rtl="0" eaLnBrk="1" latinLnBrk="0" hangingPunct="1">
              <a:lnSpc>
                <a:spcPct val="115000"/>
              </a:lnSpc>
              <a:spcAft>
                <a:spcPts val="800"/>
              </a:spcAft>
            </a:pPr>
            <a:r>
              <a:rPr lang="sv-SE" sz="1800" dirty="0">
                <a:solidFill>
                  <a:srgbClr val="000000"/>
                </a:solidFill>
                <a:effectLst/>
                <a:latin typeface="Sitka Text" panose="02000505000000020004" pitchFamily="2" charset="0"/>
                <a:ea typeface="Times New Roman" panose="02020603050405020304" pitchFamily="18" charset="0"/>
                <a:cs typeface="Calibri" panose="020F0502020204030204" pitchFamily="34" charset="0"/>
              </a:rPr>
              <a:t>Efter avslutat projekt skulle följande ha genomförts: </a:t>
            </a:r>
            <a:endPar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sv-SE" sz="1200" kern="1200" dirty="0">
                <a:solidFill>
                  <a:schemeClr val="tx1"/>
                </a:solidFill>
                <a:effectLst/>
                <a:latin typeface="+mn-lt"/>
                <a:ea typeface="+mn-ea"/>
                <a:cs typeface="+mn-cs"/>
              </a:rPr>
              <a:t>1. Information om material för tillsyn av kosmetiska solarium</a:t>
            </a:r>
          </a:p>
          <a:p>
            <a:pPr lvl="0"/>
            <a:r>
              <a:rPr lang="sv-SE" sz="1200" kern="1200" dirty="0">
                <a:solidFill>
                  <a:schemeClr val="tx1"/>
                </a:solidFill>
                <a:effectLst/>
                <a:latin typeface="+mn-lt"/>
                <a:ea typeface="+mn-ea"/>
                <a:cs typeface="+mn-cs"/>
              </a:rPr>
              <a:t>2. Checklista om åldersgräns med och utan bedömning</a:t>
            </a:r>
          </a:p>
          <a:p>
            <a:pPr lvl="0"/>
            <a:r>
              <a:rPr lang="sv-SE" sz="1200" kern="1200" dirty="0">
                <a:solidFill>
                  <a:schemeClr val="tx1"/>
                </a:solidFill>
                <a:effectLst/>
                <a:latin typeface="+mn-lt"/>
                <a:ea typeface="+mn-ea"/>
                <a:cs typeface="+mn-cs"/>
              </a:rPr>
              <a:t>3. Checklista om kosmetiska produkter med och utan bedömning </a:t>
            </a:r>
          </a:p>
          <a:p>
            <a:pPr lvl="0"/>
            <a:r>
              <a:rPr lang="sv-SE" sz="1200" kern="1200" dirty="0">
                <a:solidFill>
                  <a:schemeClr val="tx1"/>
                </a:solidFill>
                <a:effectLst/>
                <a:latin typeface="+mn-lt"/>
                <a:ea typeface="+mn-ea"/>
                <a:cs typeface="+mn-cs"/>
              </a:rPr>
              <a:t>4. Bedömningsdokument åldersgräns</a:t>
            </a:r>
          </a:p>
          <a:p>
            <a:pPr lvl="0"/>
            <a:r>
              <a:rPr lang="sv-SE" sz="1200" kern="1200" dirty="0">
                <a:solidFill>
                  <a:schemeClr val="tx1"/>
                </a:solidFill>
                <a:effectLst/>
                <a:latin typeface="+mn-lt"/>
                <a:ea typeface="+mn-ea"/>
                <a:cs typeface="+mn-cs"/>
              </a:rPr>
              <a:t>5. Bedömningsdokument kosmetiska produkter</a:t>
            </a:r>
          </a:p>
          <a:p>
            <a:pPr marL="0" lvl="2" indent="0" algn="l" defTabSz="914400" rtl="0" eaLnBrk="1" latinLnBrk="0" hangingPunct="1">
              <a:lnSpc>
                <a:spcPct val="115000"/>
              </a:lnSpc>
              <a:spcAft>
                <a:spcPts val="800"/>
              </a:spcAft>
              <a:buFont typeface="Courier New" panose="02070309020205020404" pitchFamily="49" charset="0"/>
              <a:buNone/>
            </a:pPr>
            <a:endParaRPr lang="sv-S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sv-SE" sz="2400" b="1" dirty="0">
                <a:solidFill>
                  <a:schemeClr val="bg1"/>
                </a:solidFill>
              </a:rPr>
              <a:t>Resultat</a:t>
            </a:r>
          </a:p>
          <a:p>
            <a:pPr>
              <a:buFont typeface="Wingdings" panose="05000000000000000000" pitchFamily="2" charset="2"/>
              <a:buChar char="ü"/>
            </a:pPr>
            <a:r>
              <a:rPr lang="sv-SE" sz="2400" dirty="0">
                <a:solidFill>
                  <a:schemeClr val="bg1"/>
                </a:solidFill>
              </a:rPr>
              <a:t>Projektet pågick mellan januari till november 2025.</a:t>
            </a:r>
          </a:p>
          <a:p>
            <a:pPr>
              <a:buFont typeface="Wingdings" panose="05000000000000000000" pitchFamily="2" charset="2"/>
              <a:buChar char="ü"/>
            </a:pPr>
            <a:r>
              <a:rPr lang="sv-SE" sz="2400" dirty="0">
                <a:solidFill>
                  <a:schemeClr val="bg1"/>
                </a:solidFill>
              </a:rPr>
              <a:t>Under projektettiden tog projektgruppen fram:</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Information om material för tillsyn av kosmetiska solarium</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Checklista om åldersgräns med och utan bedömning</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Checklista om kosmetiska produkter med och utan bedömning </a:t>
            </a:r>
            <a:r>
              <a:rPr lang="sv-SE" sz="2000" b="1" i="1" dirty="0">
                <a:solidFill>
                  <a:schemeClr val="bg1"/>
                </a:solidFill>
                <a:ea typeface="Calibri" panose="020F0502020204030204" pitchFamily="34" charset="0"/>
                <a:cs typeface="Times New Roman" panose="02020603050405020304" pitchFamily="18" charset="0"/>
              </a:rPr>
              <a:t>(inte relevant efter det att den nya föreskriften kom)</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Bedömningsdokument åldersgräns</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Bedömningsdokument kosmetiska produkter</a:t>
            </a:r>
          </a:p>
          <a:p>
            <a:pPr lvl="1">
              <a:buFont typeface="Wingdings" panose="05000000000000000000" pitchFamily="2" charset="2"/>
              <a:buNone/>
            </a:pPr>
            <a:endParaRPr lang="sv-SE" sz="2000" i="1" dirty="0">
              <a:solidFill>
                <a:schemeClr val="bg1"/>
              </a:solidFill>
              <a:ea typeface="Calibri" panose="020F0502020204030204" pitchFamily="34" charset="0"/>
              <a:cs typeface="Times New Roman" panose="02020603050405020304" pitchFamily="18" charset="0"/>
            </a:endParaRPr>
          </a:p>
          <a:p>
            <a:pPr>
              <a:buFont typeface="Wingdings" panose="05000000000000000000" pitchFamily="2" charset="2"/>
              <a:buChar char="ü"/>
            </a:pPr>
            <a:r>
              <a:rPr lang="sv-SE" sz="2400" dirty="0">
                <a:solidFill>
                  <a:schemeClr val="bg1"/>
                </a:solidFill>
              </a:rPr>
              <a:t>En tillsynskampanj startade med en kickoff den 28 april och tillsynskampanjen pågick mellan april-oktober. Under tillsynskampanjen genomfördes en erfarenhetsutbyte. </a:t>
            </a:r>
          </a:p>
          <a:p>
            <a:pPr>
              <a:buFont typeface="Wingdings" panose="05000000000000000000" pitchFamily="2" charset="2"/>
              <a:buChar char="ü"/>
            </a:pPr>
            <a:r>
              <a:rPr lang="sv-SE" sz="2400" dirty="0">
                <a:solidFill>
                  <a:schemeClr val="bg1"/>
                </a:solidFill>
              </a:rPr>
              <a:t>Projektgruppen avslutade arbetet i slutet av december 2025. </a:t>
            </a:r>
          </a:p>
          <a:p>
            <a:pPr marL="0" algn="l" defTabSz="914400" rtl="0" eaLnBrk="1" latinLnBrk="0" hangingPunct="1">
              <a:lnSpc>
                <a:spcPct val="115000"/>
              </a:lnSpc>
              <a:spcAft>
                <a:spcPts val="800"/>
              </a:spcAft>
            </a:pPr>
            <a:endParaRPr lang="sv-SE" sz="1800" dirty="0">
              <a:solidFill>
                <a:schemeClr val="bg1"/>
              </a:solidFill>
            </a:endParaRPr>
          </a:p>
        </p:txBody>
      </p:sp>
      <p:sp>
        <p:nvSpPr>
          <p:cNvPr id="4" name="Platshållare för bildnummer 3">
            <a:extLst>
              <a:ext uri="{FF2B5EF4-FFF2-40B4-BE49-F238E27FC236}">
                <a16:creationId xmlns:a16="http://schemas.microsoft.com/office/drawing/2014/main" id="{F4CB1E39-86B1-DA81-AF76-06D246C15E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0B941-ADA4-4591-9B4D-170D22E32A5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11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C751B-8854-4FBE-9D18-7D82B5FEBB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295DEB3-186F-43B5-A4CF-B51D4B358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B571475-DAAA-4F1F-85D5-034D2AAB214D}"/>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1AD0EBAF-D1CE-4A60-8B75-863086F9B4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570FE0F-95F4-403A-A55D-E47A20DD1882}"/>
              </a:ext>
            </a:extLst>
          </p:cNvPr>
          <p:cNvSpPr>
            <a:spLocks noGrp="1"/>
          </p:cNvSpPr>
          <p:nvPr>
            <p:ph type="sldNum" sz="quarter" idx="12"/>
          </p:nvPr>
        </p:nvSpPr>
        <p:spPr/>
        <p:txBody>
          <a:bodyPr/>
          <a:lstStyle/>
          <a:p>
            <a:fld id="{8CB1EF71-DA41-4A21-83C8-109F6B07E5D4}" type="slidenum">
              <a:rPr lang="sv-SE" smtClean="0"/>
              <a:t>‹#›</a:t>
            </a:fld>
            <a:endParaRPr lang="sv-SE" dirty="0"/>
          </a:p>
        </p:txBody>
      </p:sp>
    </p:spTree>
    <p:extLst>
      <p:ext uri="{BB962C8B-B14F-4D97-AF65-F5344CB8AC3E}">
        <p14:creationId xmlns:p14="http://schemas.microsoft.com/office/powerpoint/2010/main" val="54386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4244B7-BD03-4D9A-9ADA-158C901BFC1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F015A61-6181-4F41-A4F7-D2B5FDC8126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8E9D8-B2E4-423C-95DD-DB368AC9A3EB}"/>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1D5289F5-0F09-48E4-9A94-F7051868E2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024B20-7C21-4AC6-B099-A8AF825C4C0F}"/>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91663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A2DEF1C-4E99-4099-A4FB-EE0CD6D71A2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D343068-B213-4930-A27D-7588151D1A8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6C0A62-7FF8-4524-8CDE-8CB794BECDDA}"/>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AE0C5EBE-37D2-4593-A19D-2FC7F9E3E5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AB54A9-7AD4-4663-AF69-E39FC8513440}"/>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77481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70B74-117B-417B-BFEC-361C22A6A3C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05BE75E-2E89-4A1D-B347-93FF03C7CB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0AAB1EA-FC8D-4750-A706-7ADD8E13C135}"/>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5" name="Platshållare för sidfot 4">
            <a:extLst>
              <a:ext uri="{FF2B5EF4-FFF2-40B4-BE49-F238E27FC236}">
                <a16:creationId xmlns:a16="http://schemas.microsoft.com/office/drawing/2014/main" id="{C59B6B5F-1493-4605-9204-41E81CBB15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6CBE8D-D13C-4DD0-AD72-47399F6346BE}"/>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146452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F0B16B-61A0-401F-9CD9-4E7EACDB3D7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546C920-D8C1-44E8-B446-2C4A061F47C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2D94F5-9F9C-4070-B28C-403D23607B1B}"/>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5" name="Platshållare för sidfot 4">
            <a:extLst>
              <a:ext uri="{FF2B5EF4-FFF2-40B4-BE49-F238E27FC236}">
                <a16:creationId xmlns:a16="http://schemas.microsoft.com/office/drawing/2014/main" id="{85F68ADB-96DB-44D5-87BA-404ED429373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CC8EFA-25DF-4569-A50B-96263A52A4BA}"/>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309927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C4B7EF-98BF-4312-A7FF-B444BFF3065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6E7AF8A-80BC-4C74-98E8-9335543F42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FFCEFDA-72BA-4E2B-A912-2738E26DF8BB}"/>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5" name="Platshållare för sidfot 4">
            <a:extLst>
              <a:ext uri="{FF2B5EF4-FFF2-40B4-BE49-F238E27FC236}">
                <a16:creationId xmlns:a16="http://schemas.microsoft.com/office/drawing/2014/main" id="{45365F35-C58F-464F-A341-FE81F19C04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FFEF08-B57E-4FE0-94DB-E0F3338BB45A}"/>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323881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86C066-BBB2-44CF-9D29-FB881705A0E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321F3D-CF09-4027-A441-A2877FD591F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A097ED3-48AB-4C50-9251-C77EC319C1B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F528B6C-D280-4179-A89C-901ABB642E85}"/>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6" name="Platshållare för sidfot 5">
            <a:extLst>
              <a:ext uri="{FF2B5EF4-FFF2-40B4-BE49-F238E27FC236}">
                <a16:creationId xmlns:a16="http://schemas.microsoft.com/office/drawing/2014/main" id="{D0603AA9-F579-466A-9F22-5FD62D71E5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9A0BFD9-9A17-4783-BDD8-FBAA9B5533CD}"/>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175616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75A90-CA47-4503-9099-525E185236A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01BAA1-27D2-47FE-95C2-B49D0843A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38B9C1B-6B3C-4C39-AB17-64659DA746E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2C68F9-9E96-458C-99C4-5FEF88AEA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FDC5D9C-C6FE-4673-ACC9-DD31FFE9AF6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DFD706-7186-4726-93AE-4C62FA0AC71E}"/>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8" name="Platshållare för sidfot 7">
            <a:extLst>
              <a:ext uri="{FF2B5EF4-FFF2-40B4-BE49-F238E27FC236}">
                <a16:creationId xmlns:a16="http://schemas.microsoft.com/office/drawing/2014/main" id="{359748EF-C6A7-4006-8A6A-CACF6A3353E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8A3C73D-EC80-40C3-8293-3219D53EE4F5}"/>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1500284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07D1-2B15-452C-B8A4-5F39F18A4D0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B57902B-E86E-429F-B39D-E0CCF00CE333}"/>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4" name="Platshållare för sidfot 3">
            <a:extLst>
              <a:ext uri="{FF2B5EF4-FFF2-40B4-BE49-F238E27FC236}">
                <a16:creationId xmlns:a16="http://schemas.microsoft.com/office/drawing/2014/main" id="{C01004B5-C638-4989-81DB-A35F3549A43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70443BE-A28F-4BD6-B9D6-9ADFC9298490}"/>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42419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94F039-1F2A-4747-A892-25D2DF97094C}"/>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3" name="Platshållare för sidfot 2">
            <a:extLst>
              <a:ext uri="{FF2B5EF4-FFF2-40B4-BE49-F238E27FC236}">
                <a16:creationId xmlns:a16="http://schemas.microsoft.com/office/drawing/2014/main" id="{AB2AD70B-5526-42C7-B4FA-2FE80161342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DAFBDD1-4B22-4C20-8EC2-01F26445B68E}"/>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139672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B5A8A1-0B89-4F78-816F-09D76BAC497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D31565-B1A7-4E9B-A547-3A486C840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FFAAA8C-00BF-403F-9CB2-B347FEE9F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1343AC1-35E4-41EA-8213-6F788D87DF3F}"/>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6" name="Platshållare för sidfot 5">
            <a:extLst>
              <a:ext uri="{FF2B5EF4-FFF2-40B4-BE49-F238E27FC236}">
                <a16:creationId xmlns:a16="http://schemas.microsoft.com/office/drawing/2014/main" id="{9D13CEFF-9793-47AA-8F7C-053C17886F0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8911C4-84E2-46EE-82D5-D4516993743F}"/>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393583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A89EC8-A124-4ACF-9510-732F0B380D76}"/>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67A5D3C-99D3-4576-9A0D-841C1E5F8BA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BD1E18-980D-4901-8BB0-12601F7D07B1}"/>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227AD28C-C322-4587-87FC-480D96A569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E79A0D-C966-4552-83CC-3BFC1A057985}"/>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964983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74D59-2EC5-467C-B8AD-AA265751C83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DF4A264-03A1-4215-9EDB-A96EBBD9B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645E66B-1419-4238-9C76-2860C1587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5A0FDB4-1E6B-4DF5-9C0C-E28BD8C69DD4}"/>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6" name="Platshållare för sidfot 5">
            <a:extLst>
              <a:ext uri="{FF2B5EF4-FFF2-40B4-BE49-F238E27FC236}">
                <a16:creationId xmlns:a16="http://schemas.microsoft.com/office/drawing/2014/main" id="{A6553D33-308A-4E06-AB74-DC5A13C96FC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455FD47-F8C7-405E-BA69-0B4DE7A108AC}"/>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1949432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B48A1-F9E1-4771-AF9B-F7FAAE19268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0A71423-BDA9-466B-AB65-E11AB738D06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955CD7-13C1-4E40-B407-9BB65F3708B1}"/>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5" name="Platshållare för sidfot 4">
            <a:extLst>
              <a:ext uri="{FF2B5EF4-FFF2-40B4-BE49-F238E27FC236}">
                <a16:creationId xmlns:a16="http://schemas.microsoft.com/office/drawing/2014/main" id="{12A31012-7A18-4685-9F08-2A8218C45C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F64AC98-A0B3-4594-B7C7-728A135577BE}"/>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176452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1A68E5B-7573-4426-B513-54F01F2898C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785E760-2BE4-46DE-87E5-305BEBD041A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27FA47F-BC83-49A6-8052-3A67C26C4120}"/>
              </a:ext>
            </a:extLst>
          </p:cNvPr>
          <p:cNvSpPr>
            <a:spLocks noGrp="1"/>
          </p:cNvSpPr>
          <p:nvPr>
            <p:ph type="dt" sz="half" idx="10"/>
          </p:nvPr>
        </p:nvSpPr>
        <p:spPr/>
        <p:txBody>
          <a:bodyPr/>
          <a:lstStyle/>
          <a:p>
            <a:fld id="{B574B69A-C40C-4A85-AEC2-1846C98F4B8F}" type="datetimeFigureOut">
              <a:rPr lang="sv-SE" smtClean="0"/>
              <a:t>2026-02-19</a:t>
            </a:fld>
            <a:endParaRPr lang="sv-SE"/>
          </a:p>
        </p:txBody>
      </p:sp>
      <p:sp>
        <p:nvSpPr>
          <p:cNvPr id="5" name="Platshållare för sidfot 4">
            <a:extLst>
              <a:ext uri="{FF2B5EF4-FFF2-40B4-BE49-F238E27FC236}">
                <a16:creationId xmlns:a16="http://schemas.microsoft.com/office/drawing/2014/main" id="{35EAD2F9-94D6-4358-B61C-2458F26C0B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7E02B1-FED1-48FC-B143-C394EE60D8D5}"/>
              </a:ext>
            </a:extLst>
          </p:cNvPr>
          <p:cNvSpPr>
            <a:spLocks noGrp="1"/>
          </p:cNvSpPr>
          <p:nvPr>
            <p:ph type="sldNum" sz="quarter" idx="12"/>
          </p:nvPr>
        </p:nvSpPr>
        <p:spPr/>
        <p:txBody>
          <a:bodyPr/>
          <a:lstStyle/>
          <a:p>
            <a:fld id="{27344359-BCE0-43EA-8794-0FC0859CD2EF}" type="slidenum">
              <a:rPr lang="sv-SE" smtClean="0"/>
              <a:t>‹#›</a:t>
            </a:fld>
            <a:endParaRPr lang="sv-SE"/>
          </a:p>
        </p:txBody>
      </p:sp>
    </p:spTree>
    <p:extLst>
      <p:ext uri="{BB962C8B-B14F-4D97-AF65-F5344CB8AC3E}">
        <p14:creationId xmlns:p14="http://schemas.microsoft.com/office/powerpoint/2010/main" val="3548256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C751B-8854-4FBE-9D18-7D82B5FEBB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295DEB3-186F-43B5-A4CF-B51D4B358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B571475-DAAA-4F1F-85D5-034D2AAB214D}"/>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1AD0EBAF-D1CE-4A60-8B75-863086F9B4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570FE0F-95F4-403A-A55D-E47A20DD1882}"/>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213705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A89EC8-A124-4ACF-9510-732F0B380D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67A5D3C-99D3-4576-9A0D-841C1E5F8BA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BD1E18-980D-4901-8BB0-12601F7D07B1}"/>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227AD28C-C322-4587-87FC-480D96A569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E79A0D-C966-4552-83CC-3BFC1A057985}"/>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2319909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402B66-0961-457B-9D86-5D02B5D9F67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B7A0BD4-7AA5-4D44-B70A-F701C5C0FD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7E661C2-6613-4DE7-B32B-F89F816A3DDF}"/>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D1E37D54-330A-4112-9C9F-B5AE6A8D82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6699E7-452E-431D-9407-1E58912F90A9}"/>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737807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02DCE-B821-4945-9932-1471E0FA98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41453B-5DAA-4EE6-B6CB-2D1678D3787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80FCC05-EBD5-4386-9D14-F0F2F81C4E7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9BC9568-4E95-4327-B220-9B6E6A28C881}"/>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3CAB5228-23D0-463A-8936-51D9694D4F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944CDA5-EE15-4EB2-B8C0-527FB37ECC43}"/>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4133889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6F62E-B1BE-47B1-B4DE-848FEC0EFA8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3B21D14-D190-4705-AE1C-D27C76F64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A397278-F4AF-40A3-90F3-6172D9BF9FB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59151D3-B13F-48D6-B85C-254EEC2DC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3EA4F2-BAC0-47AA-BD34-A273A8E9C13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22E0CA7-7394-4EBE-B5FD-C32FEB54702D}"/>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8" name="Platshållare för sidfot 7">
            <a:extLst>
              <a:ext uri="{FF2B5EF4-FFF2-40B4-BE49-F238E27FC236}">
                <a16:creationId xmlns:a16="http://schemas.microsoft.com/office/drawing/2014/main" id="{66F5475F-FF68-4146-B7B0-531291DAFB4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DDFE335-E3A4-40E6-82A0-52CF91616605}"/>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1366158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49888B-134F-49B2-9D12-25F2AD2DAC6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DA4D1C6-F55D-45AC-91B9-EAED72F31973}"/>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4" name="Platshållare för sidfot 3">
            <a:extLst>
              <a:ext uri="{FF2B5EF4-FFF2-40B4-BE49-F238E27FC236}">
                <a16:creationId xmlns:a16="http://schemas.microsoft.com/office/drawing/2014/main" id="{8067DF9E-F2FE-4223-9EC4-4487CC817D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FB706F-4BE7-4420-8747-8B4D87C5A8CB}"/>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1630442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467A911-9A1A-4006-9641-475E2343469C}"/>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3" name="Platshållare för sidfot 2">
            <a:extLst>
              <a:ext uri="{FF2B5EF4-FFF2-40B4-BE49-F238E27FC236}">
                <a16:creationId xmlns:a16="http://schemas.microsoft.com/office/drawing/2014/main" id="{35CB27DC-16A1-4B38-846A-5E94B14041F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91F793B-285B-4357-97F0-FDF01636431B}"/>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74058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EB0655F-1548-42BC-8AF1-71BA80E34451}"/>
              </a:ext>
            </a:extLst>
          </p:cNvPr>
          <p:cNvSpPr>
            <a:spLocks noGrp="1"/>
          </p:cNvSpPr>
          <p:nvPr>
            <p:ph type="title"/>
          </p:nvPr>
        </p:nvSpPr>
        <p:spPr>
          <a:xfrm>
            <a:off x="838200" y="365125"/>
            <a:ext cx="10515600" cy="1325563"/>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EF33535C-A00B-452D-9B7B-0F4955FD37C0}"/>
              </a:ext>
            </a:extLst>
          </p:cNvPr>
          <p:cNvSpPr>
            <a:spLocks noGrp="1"/>
          </p:cNvSpPr>
          <p:nvPr>
            <p:ph idx="1"/>
          </p:nvPr>
        </p:nvSpPr>
        <p:spPr>
          <a:xfrm>
            <a:off x="838200" y="1825626"/>
            <a:ext cx="10515600" cy="3763412"/>
          </a:xfrm>
        </p:spPr>
        <p:txBody>
          <a:bodyPr/>
          <a:lstStyle/>
          <a:p>
            <a:pPr lvl="0"/>
            <a:r>
              <a:rPr lang="sv-SE"/>
              <a:t>Klicka här för att ändra format på bakgrundstexten</a:t>
            </a:r>
          </a:p>
        </p:txBody>
      </p:sp>
    </p:spTree>
    <p:extLst>
      <p:ext uri="{BB962C8B-B14F-4D97-AF65-F5344CB8AC3E}">
        <p14:creationId xmlns:p14="http://schemas.microsoft.com/office/powerpoint/2010/main" val="3527721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0EED2A-E8DE-475E-B25C-B2FE11180C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F4F74A-ABAD-405B-B650-6B02F5DB7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9EBD171-AA82-4647-ADEF-0BA22639A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E0617D-DB11-4C7F-A3A3-836279694EE8}"/>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67E4CB3C-B191-471A-99EC-8B02613E25E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BF0F53B-F268-4987-A4C6-32FAE178C616}"/>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2605617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5D5D2A-0274-4C7D-8D2E-56769667AA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5783C7C-FF27-4821-A7D1-F834EE6A5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CB0F78-68C8-4246-BBEE-6D986B777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B68DAC5-ED4B-4B4A-8C70-C43A438B1842}"/>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FA91B265-DD7B-4274-ABEF-ED957202FD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87007FC-7DF4-45AA-8B84-7E04AA5C7D38}"/>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24990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4244B7-BD03-4D9A-9ADA-158C901BFC1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F015A61-6181-4F41-A4F7-D2B5FDC8126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8E9D8-B2E4-423C-95DD-DB368AC9A3EB}"/>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1D5289F5-0F09-48E4-9A94-F7051868E2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024B20-7C21-4AC6-B099-A8AF825C4C0F}"/>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1389429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A2DEF1C-4E99-4099-A4FB-EE0CD6D71A2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D343068-B213-4930-A27D-7588151D1A8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6C0A62-7FF8-4524-8CDE-8CB794BECDDA}"/>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AE0C5EBE-37D2-4593-A19D-2FC7F9E3E5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AB54A9-7AD4-4663-AF69-E39FC8513440}"/>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508443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C751B-8854-4FBE-9D18-7D82B5FEBB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295DEB3-186F-43B5-A4CF-B51D4B358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B571475-DAAA-4F1F-85D5-034D2AAB214D}"/>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1AD0EBAF-D1CE-4A60-8B75-863086F9B4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570FE0F-95F4-403A-A55D-E47A20DD1882}"/>
              </a:ext>
            </a:extLst>
          </p:cNvPr>
          <p:cNvSpPr>
            <a:spLocks noGrp="1"/>
          </p:cNvSpPr>
          <p:nvPr>
            <p:ph type="sldNum" sz="quarter" idx="12"/>
          </p:nvPr>
        </p:nvSpPr>
        <p:spPr/>
        <p:txBody>
          <a:bodyPr/>
          <a:lstStyle/>
          <a:p>
            <a:fld id="{8CB1EF71-DA41-4A21-83C8-109F6B07E5D4}" type="slidenum">
              <a:rPr lang="sv-SE" smtClean="0"/>
              <a:t>‹#›</a:t>
            </a:fld>
            <a:endParaRPr lang="sv-SE" dirty="0"/>
          </a:p>
        </p:txBody>
      </p:sp>
    </p:spTree>
    <p:extLst>
      <p:ext uri="{BB962C8B-B14F-4D97-AF65-F5344CB8AC3E}">
        <p14:creationId xmlns:p14="http://schemas.microsoft.com/office/powerpoint/2010/main" val="1294821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A89EC8-A124-4ACF-9510-732F0B380D76}"/>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67A5D3C-99D3-4576-9A0D-841C1E5F8BA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BD1E18-980D-4901-8BB0-12601F7D07B1}"/>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227AD28C-C322-4587-87FC-480D96A569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E79A0D-C966-4552-83CC-3BFC1A057985}"/>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3740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EB0655F-1548-42BC-8AF1-71BA80E34451}"/>
              </a:ext>
            </a:extLst>
          </p:cNvPr>
          <p:cNvSpPr>
            <a:spLocks noGrp="1"/>
          </p:cNvSpPr>
          <p:nvPr>
            <p:ph type="title"/>
          </p:nvPr>
        </p:nvSpPr>
        <p:spPr>
          <a:xfrm>
            <a:off x="838200" y="365125"/>
            <a:ext cx="10515600" cy="1325563"/>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EF33535C-A00B-452D-9B7B-0F4955FD37C0}"/>
              </a:ext>
            </a:extLst>
          </p:cNvPr>
          <p:cNvSpPr>
            <a:spLocks noGrp="1"/>
          </p:cNvSpPr>
          <p:nvPr>
            <p:ph idx="1"/>
          </p:nvPr>
        </p:nvSpPr>
        <p:spPr>
          <a:xfrm>
            <a:off x="838200" y="1825626"/>
            <a:ext cx="10515600" cy="3763412"/>
          </a:xfrm>
        </p:spPr>
        <p:txBody>
          <a:bodyPr/>
          <a:lstStyle/>
          <a:p>
            <a:pPr lvl="0"/>
            <a:r>
              <a:rPr lang="sv-SE"/>
              <a:t>Klicka här för att ändra format på bakgrundstexten</a:t>
            </a:r>
          </a:p>
        </p:txBody>
      </p:sp>
    </p:spTree>
    <p:extLst>
      <p:ext uri="{BB962C8B-B14F-4D97-AF65-F5344CB8AC3E}">
        <p14:creationId xmlns:p14="http://schemas.microsoft.com/office/powerpoint/2010/main" val="3857366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02DCE-B821-4945-9932-1471E0FA98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41453B-5DAA-4EE6-B6CB-2D1678D3787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80FCC05-EBD5-4386-9D14-F0F2F81C4E7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19BC9568-4E95-4327-B220-9B6E6A28C881}"/>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3CAB5228-23D0-463A-8936-51D9694D4F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944CDA5-EE15-4EB2-B8C0-527FB37ECC43}"/>
              </a:ext>
            </a:extLst>
          </p:cNvPr>
          <p:cNvSpPr>
            <a:spLocks noGrp="1"/>
          </p:cNvSpPr>
          <p:nvPr>
            <p:ph type="sldNum" sz="quarter" idx="12"/>
          </p:nvPr>
        </p:nvSpPr>
        <p:spPr/>
        <p:txBody>
          <a:bodyPr/>
          <a:lstStyle/>
          <a:p>
            <a:fld id="{8CB1EF71-DA41-4A21-83C8-109F6B07E5D4}" type="slidenum">
              <a:rPr lang="sv-SE" smtClean="0"/>
              <a:t>‹#›</a:t>
            </a:fld>
            <a:endParaRPr lang="sv-SE" dirty="0"/>
          </a:p>
        </p:txBody>
      </p:sp>
    </p:spTree>
    <p:extLst>
      <p:ext uri="{BB962C8B-B14F-4D97-AF65-F5344CB8AC3E}">
        <p14:creationId xmlns:p14="http://schemas.microsoft.com/office/powerpoint/2010/main" val="3804296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6F62E-B1BE-47B1-B4DE-848FEC0EFA8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3B21D14-D190-4705-AE1C-D27C76F64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A397278-F4AF-40A3-90F3-6172D9BF9FB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59151D3-B13F-48D6-B85C-254EEC2DC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3EA4F2-BAC0-47AA-BD34-A273A8E9C13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22E0CA7-7394-4EBE-B5FD-C32FEB54702D}"/>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8" name="Platshållare för sidfot 7">
            <a:extLst>
              <a:ext uri="{FF2B5EF4-FFF2-40B4-BE49-F238E27FC236}">
                <a16:creationId xmlns:a16="http://schemas.microsoft.com/office/drawing/2014/main" id="{66F5475F-FF68-4146-B7B0-531291DAFB4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DDFE335-E3A4-40E6-82A0-52CF91616605}"/>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4097328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49888B-134F-49B2-9D12-25F2AD2DAC6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DA4D1C6-F55D-45AC-91B9-EAED72F31973}"/>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4" name="Platshållare för sidfot 3">
            <a:extLst>
              <a:ext uri="{FF2B5EF4-FFF2-40B4-BE49-F238E27FC236}">
                <a16:creationId xmlns:a16="http://schemas.microsoft.com/office/drawing/2014/main" id="{8067DF9E-F2FE-4223-9EC4-4487CC817D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FB706F-4BE7-4420-8747-8B4D87C5A8CB}"/>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89903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02DCE-B821-4945-9932-1471E0FA98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41453B-5DAA-4EE6-B6CB-2D1678D3787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80FCC05-EBD5-4386-9D14-F0F2F81C4E7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19BC9568-4E95-4327-B220-9B6E6A28C881}"/>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3CAB5228-23D0-463A-8936-51D9694D4F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944CDA5-EE15-4EB2-B8C0-527FB37ECC43}"/>
              </a:ext>
            </a:extLst>
          </p:cNvPr>
          <p:cNvSpPr>
            <a:spLocks noGrp="1"/>
          </p:cNvSpPr>
          <p:nvPr>
            <p:ph type="sldNum" sz="quarter" idx="12"/>
          </p:nvPr>
        </p:nvSpPr>
        <p:spPr/>
        <p:txBody>
          <a:bodyPr/>
          <a:lstStyle/>
          <a:p>
            <a:fld id="{8CB1EF71-DA41-4A21-83C8-109F6B07E5D4}" type="slidenum">
              <a:rPr lang="sv-SE" smtClean="0"/>
              <a:t>‹#›</a:t>
            </a:fld>
            <a:endParaRPr lang="sv-SE" dirty="0"/>
          </a:p>
        </p:txBody>
      </p:sp>
    </p:spTree>
    <p:extLst>
      <p:ext uri="{BB962C8B-B14F-4D97-AF65-F5344CB8AC3E}">
        <p14:creationId xmlns:p14="http://schemas.microsoft.com/office/powerpoint/2010/main" val="359285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467A911-9A1A-4006-9641-475E2343469C}"/>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3" name="Platshållare för sidfot 2">
            <a:extLst>
              <a:ext uri="{FF2B5EF4-FFF2-40B4-BE49-F238E27FC236}">
                <a16:creationId xmlns:a16="http://schemas.microsoft.com/office/drawing/2014/main" id="{35CB27DC-16A1-4B38-846A-5E94B14041F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91F793B-285B-4357-97F0-FDF01636431B}"/>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1185386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0EED2A-E8DE-475E-B25C-B2FE11180C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F4F74A-ABAD-405B-B650-6B02F5DB7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9EBD171-AA82-4647-ADEF-0BA22639A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E0617D-DB11-4C7F-A3A3-836279694EE8}"/>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67E4CB3C-B191-471A-99EC-8B02613E25E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BF0F53B-F268-4987-A4C6-32FAE178C616}"/>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2756413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5D5D2A-0274-4C7D-8D2E-56769667AA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5783C7C-FF27-4821-A7D1-F834EE6A5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06CB0F78-68C8-4246-BBEE-6D986B777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B68DAC5-ED4B-4B4A-8C70-C43A438B1842}"/>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FA91B265-DD7B-4274-ABEF-ED957202FD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87007FC-7DF4-45AA-8B84-7E04AA5C7D38}"/>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4185579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4244B7-BD03-4D9A-9ADA-158C901BFC1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F015A61-6181-4F41-A4F7-D2B5FDC8126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8E9D8-B2E4-423C-95DD-DB368AC9A3EB}"/>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1D5289F5-0F09-48E4-9A94-F7051868E2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024B20-7C21-4AC6-B099-A8AF825C4C0F}"/>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4228908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A2DEF1C-4E99-4099-A4FB-EE0CD6D71A2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D343068-B213-4930-A27D-7588151D1A8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6C0A62-7FF8-4524-8CDE-8CB794BECDDA}"/>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AE0C5EBE-37D2-4593-A19D-2FC7F9E3E5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1AB54A9-7AD4-4663-AF69-E39FC8513440}"/>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27385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6F62E-B1BE-47B1-B4DE-848FEC0EFA8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3B21D14-D190-4705-AE1C-D27C76F64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A397278-F4AF-40A3-90F3-6172D9BF9FB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59151D3-B13F-48D6-B85C-254EEC2DC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3EA4F2-BAC0-47AA-BD34-A273A8E9C13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22E0CA7-7394-4EBE-B5FD-C32FEB54702D}"/>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8" name="Platshållare för sidfot 7">
            <a:extLst>
              <a:ext uri="{FF2B5EF4-FFF2-40B4-BE49-F238E27FC236}">
                <a16:creationId xmlns:a16="http://schemas.microsoft.com/office/drawing/2014/main" id="{66F5475F-FF68-4146-B7B0-531291DAFB4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DDFE335-E3A4-40E6-82A0-52CF91616605}"/>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53991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49888B-134F-49B2-9D12-25F2AD2DAC6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DA4D1C6-F55D-45AC-91B9-EAED72F31973}"/>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4" name="Platshållare för sidfot 3">
            <a:extLst>
              <a:ext uri="{FF2B5EF4-FFF2-40B4-BE49-F238E27FC236}">
                <a16:creationId xmlns:a16="http://schemas.microsoft.com/office/drawing/2014/main" id="{8067DF9E-F2FE-4223-9EC4-4487CC817D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FB706F-4BE7-4420-8747-8B4D87C5A8CB}"/>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392862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467A911-9A1A-4006-9641-475E2343469C}"/>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3" name="Platshållare för sidfot 2">
            <a:extLst>
              <a:ext uri="{FF2B5EF4-FFF2-40B4-BE49-F238E27FC236}">
                <a16:creationId xmlns:a16="http://schemas.microsoft.com/office/drawing/2014/main" id="{35CB27DC-16A1-4B38-846A-5E94B14041F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91F793B-285B-4357-97F0-FDF01636431B}"/>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5889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0EED2A-E8DE-475E-B25C-B2FE11180C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F4F74A-ABAD-405B-B650-6B02F5DB7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9EBD171-AA82-4647-ADEF-0BA22639A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E0617D-DB11-4C7F-A3A3-836279694EE8}"/>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67E4CB3C-B191-471A-99EC-8B02613E25E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BF0F53B-F268-4987-A4C6-32FAE178C616}"/>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122148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5D5D2A-0274-4C7D-8D2E-56769667AA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5783C7C-FF27-4821-A7D1-F834EE6A5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06CB0F78-68C8-4246-BBEE-6D986B777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B68DAC5-ED4B-4B4A-8C70-C43A438B1842}"/>
              </a:ext>
            </a:extLst>
          </p:cNvPr>
          <p:cNvSpPr>
            <a:spLocks noGrp="1"/>
          </p:cNvSpPr>
          <p:nvPr>
            <p:ph type="dt" sz="half" idx="10"/>
          </p:nvPr>
        </p:nvSpPr>
        <p:spPr/>
        <p:txBody>
          <a:bodyPr/>
          <a:lstStyle/>
          <a:p>
            <a:fld id="{968D36EF-E223-47F7-A661-A1D7B0271842}" type="datetimeFigureOut">
              <a:rPr lang="sv-SE" smtClean="0"/>
              <a:t>2026-02-19</a:t>
            </a:fld>
            <a:endParaRPr lang="sv-SE"/>
          </a:p>
        </p:txBody>
      </p:sp>
      <p:sp>
        <p:nvSpPr>
          <p:cNvPr id="6" name="Platshållare för sidfot 5">
            <a:extLst>
              <a:ext uri="{FF2B5EF4-FFF2-40B4-BE49-F238E27FC236}">
                <a16:creationId xmlns:a16="http://schemas.microsoft.com/office/drawing/2014/main" id="{FA91B265-DD7B-4274-ABEF-ED957202FD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87007FC-7DF4-45AA-8B84-7E04AA5C7D38}"/>
              </a:ext>
            </a:extLst>
          </p:cNvPr>
          <p:cNvSpPr>
            <a:spLocks noGrp="1"/>
          </p:cNvSpPr>
          <p:nvPr>
            <p:ph type="sldNum" sz="quarter" idx="12"/>
          </p:nvPr>
        </p:nvSpPr>
        <p:spPr/>
        <p:txBody>
          <a:bodyPr/>
          <a:lstStyle/>
          <a:p>
            <a:fld id="{8CB1EF71-DA41-4A21-83C8-109F6B07E5D4}" type="slidenum">
              <a:rPr lang="sv-SE" smtClean="0"/>
              <a:t>‹#›</a:t>
            </a:fld>
            <a:endParaRPr lang="sv-SE"/>
          </a:p>
        </p:txBody>
      </p:sp>
    </p:spTree>
    <p:extLst>
      <p:ext uri="{BB962C8B-B14F-4D97-AF65-F5344CB8AC3E}">
        <p14:creationId xmlns:p14="http://schemas.microsoft.com/office/powerpoint/2010/main" val="11135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EABCC7-A857-4ADC-97C5-738DACDC9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50F6F1-E62C-45FF-A401-513D410E2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E55BD1-B892-4340-9687-807F9B11F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703BE45D-F9D1-412C-81BD-C6223428C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DD976B0-3E08-4B28-B415-A4C23A1F3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1EF71-DA41-4A21-83C8-109F6B07E5D4}" type="slidenum">
              <a:rPr lang="sv-SE" smtClean="0"/>
              <a:t>‹#›</a:t>
            </a:fld>
            <a:endParaRPr lang="sv-SE"/>
          </a:p>
        </p:txBody>
      </p:sp>
      <p:sp>
        <p:nvSpPr>
          <p:cNvPr id="9" name="Rektangel 8">
            <a:extLst>
              <a:ext uri="{FF2B5EF4-FFF2-40B4-BE49-F238E27FC236}">
                <a16:creationId xmlns:a16="http://schemas.microsoft.com/office/drawing/2014/main" id="{AE94ADCA-1C6B-4E59-956D-8AC763C048F5}"/>
              </a:ext>
            </a:extLst>
          </p:cNvPr>
          <p:cNvSpPr/>
          <p:nvPr userDrawn="1"/>
        </p:nvSpPr>
        <p:spPr>
          <a:xfrm>
            <a:off x="8961122" y="5680042"/>
            <a:ext cx="3184264" cy="941929"/>
          </a:xfrm>
          <a:prstGeom prst="rect">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224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BAF4E69-D9EE-4EFE-9283-172725EF3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543A66A-1353-4E89-A955-C5221C779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119B22-6385-4CBD-AA15-0C7A8CF0D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4B69A-C40C-4A85-AEC2-1846C98F4B8F}" type="datetimeFigureOut">
              <a:rPr lang="sv-SE" smtClean="0"/>
              <a:t>2026-02-19</a:t>
            </a:fld>
            <a:endParaRPr lang="sv-SE"/>
          </a:p>
        </p:txBody>
      </p:sp>
      <p:sp>
        <p:nvSpPr>
          <p:cNvPr id="5" name="Platshållare för sidfot 4">
            <a:extLst>
              <a:ext uri="{FF2B5EF4-FFF2-40B4-BE49-F238E27FC236}">
                <a16:creationId xmlns:a16="http://schemas.microsoft.com/office/drawing/2014/main" id="{3E7B7543-9F1A-43D7-B5D3-AA4E707DD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0835DDC-4A21-4ED9-B041-03F0EDA03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44359-BCE0-43EA-8794-0FC0859CD2EF}" type="slidenum">
              <a:rPr lang="sv-SE" smtClean="0"/>
              <a:t>‹#›</a:t>
            </a:fld>
            <a:endParaRPr lang="sv-SE"/>
          </a:p>
        </p:txBody>
      </p:sp>
    </p:spTree>
    <p:extLst>
      <p:ext uri="{BB962C8B-B14F-4D97-AF65-F5344CB8AC3E}">
        <p14:creationId xmlns:p14="http://schemas.microsoft.com/office/powerpoint/2010/main" val="1324112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EABCC7-A857-4ADC-97C5-738DACDC9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50F6F1-E62C-45FF-A401-513D410E2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E55BD1-B892-4340-9687-807F9B11F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703BE45D-F9D1-412C-81BD-C6223428C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DD976B0-3E08-4B28-B415-A4C23A1F3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1EF71-DA41-4A21-83C8-109F6B07E5D4}" type="slidenum">
              <a:rPr lang="sv-SE" smtClean="0"/>
              <a:t>‹#›</a:t>
            </a:fld>
            <a:endParaRPr lang="sv-SE"/>
          </a:p>
        </p:txBody>
      </p:sp>
    </p:spTree>
    <p:extLst>
      <p:ext uri="{BB962C8B-B14F-4D97-AF65-F5344CB8AC3E}">
        <p14:creationId xmlns:p14="http://schemas.microsoft.com/office/powerpoint/2010/main" val="3067957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6EABCC7-A857-4ADC-97C5-738DACDC9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50F6F1-E62C-45FF-A401-513D410E2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E55BD1-B892-4340-9687-807F9B11F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D36EF-E223-47F7-A661-A1D7B0271842}" type="datetimeFigureOut">
              <a:rPr lang="sv-SE" smtClean="0"/>
              <a:t>2026-02-19</a:t>
            </a:fld>
            <a:endParaRPr lang="sv-SE"/>
          </a:p>
        </p:txBody>
      </p:sp>
      <p:sp>
        <p:nvSpPr>
          <p:cNvPr id="5" name="Platshållare för sidfot 4">
            <a:extLst>
              <a:ext uri="{FF2B5EF4-FFF2-40B4-BE49-F238E27FC236}">
                <a16:creationId xmlns:a16="http://schemas.microsoft.com/office/drawing/2014/main" id="{703BE45D-F9D1-412C-81BD-C6223428C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DD976B0-3E08-4B28-B415-A4C23A1F3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1EF71-DA41-4A21-83C8-109F6B07E5D4}" type="slidenum">
              <a:rPr lang="sv-SE" smtClean="0"/>
              <a:t>‹#›</a:t>
            </a:fld>
            <a:endParaRPr lang="sv-SE"/>
          </a:p>
        </p:txBody>
      </p:sp>
      <p:pic>
        <p:nvPicPr>
          <p:cNvPr id="8" name="Bildobjekt 7" descr="En bild som visar text&#10;&#10;Automatiskt genererad beskrivning">
            <a:extLst>
              <a:ext uri="{FF2B5EF4-FFF2-40B4-BE49-F238E27FC236}">
                <a16:creationId xmlns:a16="http://schemas.microsoft.com/office/drawing/2014/main" id="{D71A3316-E0E2-428E-8B4D-972604728BE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88964" y="5880136"/>
            <a:ext cx="3122036" cy="733263"/>
          </a:xfrm>
          <a:prstGeom prst="rect">
            <a:avLst/>
          </a:prstGeom>
        </p:spPr>
      </p:pic>
    </p:spTree>
    <p:extLst>
      <p:ext uri="{BB962C8B-B14F-4D97-AF65-F5344CB8AC3E}">
        <p14:creationId xmlns:p14="http://schemas.microsoft.com/office/powerpoint/2010/main" val="1403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tina.lindegren@regionhalland.s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karin.ottosson@lansstyrelsen.se" TargetMode="External"/><Relationship Id="rId5" Type="http://schemas.openxmlformats.org/officeDocument/2006/relationships/hyperlink" Target="mailto:sofie.halsius@lansstyrelsen.se" TargetMode="External"/><Relationship Id="rId4" Type="http://schemas.openxmlformats.org/officeDocument/2006/relationships/hyperlink" Target="mailto:stina.moen@lansstyrelsen.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D75DA5C-3108-4EC5-A32E-2FF1373B347C}"/>
              </a:ext>
            </a:extLst>
          </p:cNvPr>
          <p:cNvSpPr txBox="1">
            <a:spLocks noGrp="1"/>
          </p:cNvSpPr>
          <p:nvPr>
            <p:ph type="title"/>
          </p:nvPr>
        </p:nvSpPr>
        <p:spPr>
          <a:xfrm>
            <a:off x="838200" y="365125"/>
            <a:ext cx="10515600" cy="1325563"/>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sv-SE" sz="4400" b="0" i="0" u="none" strike="noStrike" kern="1200" cap="none" spc="0" normalizeH="0" baseline="0" noProof="0" dirty="0">
                <a:ln>
                  <a:noFill/>
                </a:ln>
                <a:effectLst/>
                <a:uLnTx/>
                <a:uFillTx/>
              </a:rPr>
              <a:t>Verksamhetsberättelse 2025</a:t>
            </a:r>
            <a:br>
              <a:rPr kumimoji="0" lang="sv-SE" sz="4400" b="0" i="0" u="none" strike="noStrike" kern="1200" cap="none" spc="0" normalizeH="0" baseline="0" noProof="0" dirty="0">
                <a:ln>
                  <a:noFill/>
                </a:ln>
                <a:effectLst/>
                <a:uLnTx/>
                <a:uFillTx/>
              </a:rPr>
            </a:br>
            <a:r>
              <a:rPr kumimoji="0" lang="sv-SE" sz="4400" b="0" i="0" u="none" strike="noStrike" kern="1200" cap="none" spc="0" normalizeH="0" baseline="0" noProof="0" dirty="0">
                <a:ln>
                  <a:noFill/>
                </a:ln>
                <a:effectLst/>
                <a:uLnTx/>
                <a:uFillTx/>
              </a:rPr>
              <a:t>Miljösamverkan Väst</a:t>
            </a:r>
          </a:p>
        </p:txBody>
      </p:sp>
      <p:pic>
        <p:nvPicPr>
          <p:cNvPr id="4" name="Bildobjekt 3" descr="En bild som visar utomhus, vatten, himmel, sjö&#10;&#10;AI-genererat innehåll kan vara felaktigt.">
            <a:extLst>
              <a:ext uri="{FF2B5EF4-FFF2-40B4-BE49-F238E27FC236}">
                <a16:creationId xmlns:a16="http://schemas.microsoft.com/office/drawing/2014/main" id="{DCB2263F-1969-6EF5-9D87-76B2E2C9FA55}"/>
              </a:ext>
            </a:extLst>
          </p:cNvPr>
          <p:cNvPicPr>
            <a:picLocks noChangeAspect="1"/>
          </p:cNvPicPr>
          <p:nvPr/>
        </p:nvPicPr>
        <p:blipFill>
          <a:blip r:embed="rId3">
            <a:extLst>
              <a:ext uri="{28A0092B-C50C-407E-A947-70E740481C1C}">
                <a14:useLocalDpi xmlns:a14="http://schemas.microsoft.com/office/drawing/2010/main" val="0"/>
              </a:ext>
            </a:extLst>
          </a:blip>
          <a:srcRect t="25502" b="26780"/>
          <a:stretch>
            <a:fillRect/>
          </a:stretch>
        </p:blipFill>
        <p:spPr>
          <a:xfrm>
            <a:off x="838200" y="1825626"/>
            <a:ext cx="10515600" cy="3763412"/>
          </a:xfrm>
          <a:prstGeom prst="rect">
            <a:avLst/>
          </a:prstGeom>
          <a:noFill/>
        </p:spPr>
      </p:pic>
    </p:spTree>
    <p:extLst>
      <p:ext uri="{BB962C8B-B14F-4D97-AF65-F5344CB8AC3E}">
        <p14:creationId xmlns:p14="http://schemas.microsoft.com/office/powerpoint/2010/main" val="133404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1D5A7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D23251-AF06-4D4F-AD50-D8095AB71347}"/>
              </a:ext>
            </a:extLst>
          </p:cNvPr>
          <p:cNvSpPr>
            <a:spLocks noGrp="1"/>
          </p:cNvSpPr>
          <p:nvPr>
            <p:ph type="title"/>
          </p:nvPr>
        </p:nvSpPr>
        <p:spPr>
          <a:solidFill>
            <a:srgbClr val="1D5A78"/>
          </a:solidFill>
        </p:spPr>
        <p:txBody>
          <a:bodyPr/>
          <a:lstStyle/>
          <a:p>
            <a:r>
              <a:rPr lang="sv-SE" dirty="0" err="1">
                <a:solidFill>
                  <a:schemeClr val="bg1"/>
                </a:solidFill>
              </a:rPr>
              <a:t>Inventeringsprojekt</a:t>
            </a:r>
            <a:r>
              <a:rPr lang="sv-SE" dirty="0">
                <a:solidFill>
                  <a:schemeClr val="bg1"/>
                </a:solidFill>
              </a:rPr>
              <a:t> livsmedel</a:t>
            </a:r>
          </a:p>
        </p:txBody>
      </p:sp>
      <p:sp>
        <p:nvSpPr>
          <p:cNvPr id="3" name="Platshållare för innehåll 2">
            <a:extLst>
              <a:ext uri="{FF2B5EF4-FFF2-40B4-BE49-F238E27FC236}">
                <a16:creationId xmlns:a16="http://schemas.microsoft.com/office/drawing/2014/main" id="{236FF895-5021-433A-BA81-4E6930084900}"/>
              </a:ext>
            </a:extLst>
          </p:cNvPr>
          <p:cNvSpPr>
            <a:spLocks noGrp="1"/>
          </p:cNvSpPr>
          <p:nvPr>
            <p:ph idx="1"/>
          </p:nvPr>
        </p:nvSpPr>
        <p:spPr>
          <a:solidFill>
            <a:srgbClr val="1D5A78"/>
          </a:solidFill>
        </p:spPr>
        <p:txBody>
          <a:bodyPr>
            <a:normAutofit/>
          </a:bodyPr>
          <a:lstStyle/>
          <a:p>
            <a:pPr marL="0" lvl="0" indent="0">
              <a:buNone/>
            </a:pPr>
            <a:r>
              <a:rPr lang="sv-SE" b="1" dirty="0">
                <a:solidFill>
                  <a:schemeClr val="bg1"/>
                </a:solidFill>
              </a:rPr>
              <a:t>Projektstatus</a:t>
            </a:r>
          </a:p>
          <a:p>
            <a:pPr lvl="0">
              <a:buFont typeface="Wingdings" panose="05000000000000000000" pitchFamily="2" charset="2"/>
              <a:buChar char="ü"/>
            </a:pPr>
            <a:r>
              <a:rPr lang="sv-SE" sz="2800" dirty="0">
                <a:solidFill>
                  <a:schemeClr val="bg1"/>
                </a:solidFill>
              </a:rPr>
              <a:t>Startade upp senhösten 2025.</a:t>
            </a:r>
          </a:p>
          <a:p>
            <a:pPr lvl="0">
              <a:buFont typeface="Wingdings" panose="05000000000000000000" pitchFamily="2" charset="2"/>
              <a:buChar char="ü"/>
            </a:pPr>
            <a:r>
              <a:rPr lang="sv-SE" dirty="0">
                <a:solidFill>
                  <a:schemeClr val="bg1"/>
                </a:solidFill>
              </a:rPr>
              <a:t>Syftar till att undersöka vilka behov livsmedelsinspektörer har och hur vi i Miljösamverkan kan tillgodose dem. </a:t>
            </a:r>
          </a:p>
          <a:p>
            <a:pPr lvl="0">
              <a:buFont typeface="Wingdings" panose="05000000000000000000" pitchFamily="2" charset="2"/>
              <a:buChar char="ü"/>
            </a:pPr>
            <a:r>
              <a:rPr lang="sv-SE" dirty="0">
                <a:solidFill>
                  <a:schemeClr val="bg1"/>
                </a:solidFill>
              </a:rPr>
              <a:t>Pågår löpande under 2026.</a:t>
            </a:r>
          </a:p>
          <a:p>
            <a:pPr lvl="0">
              <a:buFont typeface="Wingdings" panose="05000000000000000000" pitchFamily="2" charset="2"/>
              <a:buChar char="ü"/>
            </a:pPr>
            <a:r>
              <a:rPr lang="sv-SE" dirty="0">
                <a:solidFill>
                  <a:schemeClr val="bg1"/>
                </a:solidFill>
              </a:rPr>
              <a:t>Aktiviteter kan tillkomma och påbörjas under tiden.</a:t>
            </a:r>
            <a:br>
              <a:rPr lang="sv-SE" dirty="0">
                <a:solidFill>
                  <a:schemeClr val="bg1"/>
                </a:solidFill>
              </a:rPr>
            </a:br>
            <a:endParaRPr lang="sv-SE" dirty="0">
              <a:solidFill>
                <a:schemeClr val="bg1"/>
              </a:solidFill>
            </a:endParaRPr>
          </a:p>
        </p:txBody>
      </p:sp>
      <p:sp>
        <p:nvSpPr>
          <p:cNvPr id="6" name="textruta 5">
            <a:extLst>
              <a:ext uri="{FF2B5EF4-FFF2-40B4-BE49-F238E27FC236}">
                <a16:creationId xmlns:a16="http://schemas.microsoft.com/office/drawing/2014/main" id="{B36DCA36-6F1A-4AF7-87DE-65AA34BEF293}"/>
              </a:ext>
            </a:extLst>
          </p:cNvPr>
          <p:cNvSpPr txBox="1"/>
          <p:nvPr/>
        </p:nvSpPr>
        <p:spPr>
          <a:xfrm>
            <a:off x="9771130" y="357872"/>
            <a:ext cx="1726518" cy="323165"/>
          </a:xfrm>
          <a:prstGeom prst="rect">
            <a:avLst/>
          </a:prstGeom>
          <a:noFill/>
          <a:ln>
            <a:solidFill>
              <a:schemeClr val="bg1"/>
            </a:solidFill>
          </a:ln>
        </p:spPr>
        <p:txBody>
          <a:bodyPr wrap="square" rtlCol="0">
            <a:spAutoFit/>
          </a:bodyPr>
          <a:lstStyle/>
          <a:p>
            <a:pPr algn="ctr"/>
            <a:r>
              <a:rPr lang="sv-SE" sz="1500" i="1" dirty="0">
                <a:solidFill>
                  <a:prstClr val="white"/>
                </a:solidFill>
                <a:latin typeface="Calibri"/>
              </a:rPr>
              <a:t>Pågående</a:t>
            </a:r>
          </a:p>
        </p:txBody>
      </p:sp>
    </p:spTree>
    <p:extLst>
      <p:ext uri="{BB962C8B-B14F-4D97-AF65-F5344CB8AC3E}">
        <p14:creationId xmlns:p14="http://schemas.microsoft.com/office/powerpoint/2010/main" val="131528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1D5A78"/>
        </a:solidFill>
        <a:effectLst/>
      </p:bgPr>
    </p:bg>
    <p:spTree>
      <p:nvGrpSpPr>
        <p:cNvPr id="1" name="">
          <a:extLst>
            <a:ext uri="{FF2B5EF4-FFF2-40B4-BE49-F238E27FC236}">
              <a16:creationId xmlns:a16="http://schemas.microsoft.com/office/drawing/2014/main" id="{B46D276D-692D-D25C-9FC2-3A926F5FF77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E176BE5-655D-2D84-F61A-A90E06543D5F}"/>
              </a:ext>
            </a:extLst>
          </p:cNvPr>
          <p:cNvSpPr>
            <a:spLocks noGrp="1"/>
          </p:cNvSpPr>
          <p:nvPr>
            <p:ph type="title"/>
          </p:nvPr>
        </p:nvSpPr>
        <p:spPr>
          <a:solidFill>
            <a:srgbClr val="1D5A78"/>
          </a:solidFill>
        </p:spPr>
        <p:txBody>
          <a:bodyPr/>
          <a:lstStyle/>
          <a:p>
            <a:r>
              <a:rPr lang="sv-SE" dirty="0">
                <a:solidFill>
                  <a:schemeClr val="bg1"/>
                </a:solidFill>
              </a:rPr>
              <a:t>Handläggarstöd för täkttillsyn </a:t>
            </a:r>
            <a:br>
              <a:rPr lang="sv-SE" dirty="0">
                <a:solidFill>
                  <a:schemeClr val="bg1"/>
                </a:solidFill>
              </a:rPr>
            </a:br>
            <a:r>
              <a:rPr lang="sv-SE" dirty="0">
                <a:solidFill>
                  <a:schemeClr val="bg1"/>
                </a:solidFill>
                <a:sym typeface="Wingdings" panose="05000000000000000000" pitchFamily="2" charset="2"/>
              </a:rPr>
              <a:t>Temadag täkttillsyn</a:t>
            </a:r>
            <a:endParaRPr lang="sv-SE" dirty="0">
              <a:solidFill>
                <a:schemeClr val="bg1"/>
              </a:solidFill>
            </a:endParaRPr>
          </a:p>
        </p:txBody>
      </p:sp>
      <p:sp>
        <p:nvSpPr>
          <p:cNvPr id="3" name="Platshållare för innehåll 2">
            <a:extLst>
              <a:ext uri="{FF2B5EF4-FFF2-40B4-BE49-F238E27FC236}">
                <a16:creationId xmlns:a16="http://schemas.microsoft.com/office/drawing/2014/main" id="{8386D8F8-60DF-3362-5172-55C21AAACDAD}"/>
              </a:ext>
            </a:extLst>
          </p:cNvPr>
          <p:cNvSpPr>
            <a:spLocks noGrp="1"/>
          </p:cNvSpPr>
          <p:nvPr>
            <p:ph idx="1"/>
          </p:nvPr>
        </p:nvSpPr>
        <p:spPr>
          <a:solidFill>
            <a:srgbClr val="1D5A78"/>
          </a:solidFill>
        </p:spPr>
        <p:txBody>
          <a:bodyPr>
            <a:normAutofit lnSpcReduction="10000"/>
          </a:bodyPr>
          <a:lstStyle/>
          <a:p>
            <a:pPr marL="0" lvl="0" indent="0">
              <a:buNone/>
            </a:pPr>
            <a:r>
              <a:rPr lang="sv-SE" b="1" dirty="0">
                <a:solidFill>
                  <a:schemeClr val="bg1"/>
                </a:solidFill>
              </a:rPr>
              <a:t>Projektstatus</a:t>
            </a:r>
          </a:p>
          <a:p>
            <a:pPr lvl="0">
              <a:buFont typeface="Wingdings" panose="05000000000000000000" pitchFamily="2" charset="2"/>
              <a:buChar char="ü"/>
            </a:pPr>
            <a:r>
              <a:rPr lang="sv-SE" sz="2800" dirty="0">
                <a:solidFill>
                  <a:schemeClr val="bg1"/>
                </a:solidFill>
              </a:rPr>
              <a:t>Startade </a:t>
            </a:r>
            <a:r>
              <a:rPr lang="sv-SE" dirty="0">
                <a:solidFill>
                  <a:schemeClr val="bg1"/>
                </a:solidFill>
              </a:rPr>
              <a:t>i</a:t>
            </a:r>
            <a:r>
              <a:rPr lang="sv-SE" sz="2800" dirty="0">
                <a:solidFill>
                  <a:schemeClr val="bg1"/>
                </a:solidFill>
              </a:rPr>
              <a:t> april 2025.</a:t>
            </a:r>
          </a:p>
          <a:p>
            <a:pPr lvl="0">
              <a:buFont typeface="Wingdings" panose="05000000000000000000" pitchFamily="2" charset="2"/>
              <a:buChar char="ü"/>
            </a:pPr>
            <a:r>
              <a:rPr lang="sv-SE" dirty="0">
                <a:solidFill>
                  <a:schemeClr val="bg1"/>
                </a:solidFill>
              </a:rPr>
              <a:t>Projektändring: </a:t>
            </a:r>
            <a:endParaRPr lang="sv-SE" sz="2800" dirty="0">
              <a:solidFill>
                <a:schemeClr val="bg1"/>
              </a:solidFill>
            </a:endParaRPr>
          </a:p>
          <a:p>
            <a:pPr lvl="1"/>
            <a:r>
              <a:rPr lang="sv-SE" dirty="0">
                <a:solidFill>
                  <a:schemeClr val="bg1"/>
                </a:solidFill>
              </a:rPr>
              <a:t>Nytt projektnamn</a:t>
            </a:r>
          </a:p>
          <a:p>
            <a:pPr lvl="1"/>
            <a:r>
              <a:rPr lang="sv-SE" dirty="0">
                <a:solidFill>
                  <a:schemeClr val="bg1"/>
                </a:solidFill>
              </a:rPr>
              <a:t>Nytt syfte</a:t>
            </a:r>
          </a:p>
          <a:p>
            <a:pPr lvl="1"/>
            <a:r>
              <a:rPr lang="sv-SE" dirty="0">
                <a:solidFill>
                  <a:schemeClr val="bg1"/>
                </a:solidFill>
              </a:rPr>
              <a:t>Nya mål</a:t>
            </a:r>
          </a:p>
          <a:p>
            <a:pPr lvl="0">
              <a:buFont typeface="Wingdings" panose="05000000000000000000" pitchFamily="2" charset="2"/>
              <a:buChar char="Ø"/>
            </a:pPr>
            <a:r>
              <a:rPr lang="sv-SE" dirty="0">
                <a:solidFill>
                  <a:schemeClr val="bg1"/>
                </a:solidFill>
              </a:rPr>
              <a:t>Pågår till sommaren 2026.</a:t>
            </a:r>
          </a:p>
          <a:p>
            <a:pPr lvl="0">
              <a:buFont typeface="Wingdings" panose="05000000000000000000" pitchFamily="2" charset="2"/>
              <a:buChar char="Ø"/>
            </a:pPr>
            <a:r>
              <a:rPr lang="sv-SE" dirty="0">
                <a:solidFill>
                  <a:schemeClr val="bg1"/>
                </a:solidFill>
              </a:rPr>
              <a:t>Temadag täkttillsyn den 6 maj 2026 </a:t>
            </a:r>
          </a:p>
          <a:p>
            <a:pPr marL="0" lvl="0" indent="0">
              <a:buNone/>
            </a:pPr>
            <a:br>
              <a:rPr lang="sv-SE" dirty="0">
                <a:solidFill>
                  <a:schemeClr val="bg1"/>
                </a:solidFill>
              </a:rPr>
            </a:br>
            <a:endParaRPr lang="sv-SE" dirty="0">
              <a:solidFill>
                <a:schemeClr val="bg1"/>
              </a:solidFill>
            </a:endParaRPr>
          </a:p>
        </p:txBody>
      </p:sp>
      <p:sp>
        <p:nvSpPr>
          <p:cNvPr id="6" name="textruta 5">
            <a:extLst>
              <a:ext uri="{FF2B5EF4-FFF2-40B4-BE49-F238E27FC236}">
                <a16:creationId xmlns:a16="http://schemas.microsoft.com/office/drawing/2014/main" id="{F17B5A39-13F2-22DB-1654-EAD578A420FA}"/>
              </a:ext>
            </a:extLst>
          </p:cNvPr>
          <p:cNvSpPr txBox="1"/>
          <p:nvPr/>
        </p:nvSpPr>
        <p:spPr>
          <a:xfrm>
            <a:off x="9771130" y="357872"/>
            <a:ext cx="1726518" cy="323165"/>
          </a:xfrm>
          <a:prstGeom prst="rect">
            <a:avLst/>
          </a:prstGeom>
          <a:noFill/>
          <a:ln>
            <a:solidFill>
              <a:schemeClr val="bg1"/>
            </a:solidFill>
          </a:ln>
        </p:spPr>
        <p:txBody>
          <a:bodyPr wrap="square" rtlCol="0">
            <a:spAutoFit/>
          </a:bodyPr>
          <a:lstStyle/>
          <a:p>
            <a:pPr algn="ctr"/>
            <a:r>
              <a:rPr lang="sv-SE" sz="1500" i="1" dirty="0">
                <a:solidFill>
                  <a:prstClr val="white"/>
                </a:solidFill>
                <a:latin typeface="Calibri"/>
              </a:rPr>
              <a:t>Pågående</a:t>
            </a:r>
          </a:p>
        </p:txBody>
      </p:sp>
    </p:spTree>
    <p:extLst>
      <p:ext uri="{BB962C8B-B14F-4D97-AF65-F5344CB8AC3E}">
        <p14:creationId xmlns:p14="http://schemas.microsoft.com/office/powerpoint/2010/main" val="7486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tshållare för innehåll 4" descr="En bild som visar Färggrann, vektorgrafik, konst, kreativitet&#10;&#10;Automatiskt genererad beskrivning">
            <a:extLst>
              <a:ext uri="{FF2B5EF4-FFF2-40B4-BE49-F238E27FC236}">
                <a16:creationId xmlns:a16="http://schemas.microsoft.com/office/drawing/2014/main" id="{CBCF1324-F4D8-E9F8-A845-DA06A2A45914}"/>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140000"/>
                    </a14:imgEffect>
                  </a14:imgLayer>
                </a14:imgProps>
              </a:ext>
              <a:ext uri="{28A0092B-C50C-407E-A947-70E740481C1C}">
                <a14:useLocalDpi xmlns:a14="http://schemas.microsoft.com/office/drawing/2010/main" val="0"/>
              </a:ext>
            </a:extLst>
          </a:blip>
          <a:srcRect l="8061" t="51764" r="12628" b="5778"/>
          <a:stretch/>
        </p:blipFill>
        <p:spPr>
          <a:xfrm>
            <a:off x="0" y="-177385"/>
            <a:ext cx="12192000" cy="2964426"/>
          </a:xfrm>
          <a:prstGeom prst="rect">
            <a:avLst/>
          </a:prstGeom>
          <a:noFill/>
          <a:effectLst>
            <a:glow rad="12700">
              <a:schemeClr val="bg1">
                <a:alpha val="32000"/>
              </a:schemeClr>
            </a:glow>
            <a:outerShdw blurRad="533400" dir="11400000" sx="97000" sy="97000" algn="ctr" rotWithShape="0">
              <a:schemeClr val="bg1">
                <a:alpha val="67000"/>
              </a:schemeClr>
            </a:outerShdw>
            <a:reflection endPos="0" dist="38100" dir="5400000" sy="-100000" algn="bl" rotWithShape="0"/>
          </a:effectLst>
        </p:spPr>
      </p:pic>
      <p:sp>
        <p:nvSpPr>
          <p:cNvPr id="2" name="Rubrik 1">
            <a:extLst>
              <a:ext uri="{FF2B5EF4-FFF2-40B4-BE49-F238E27FC236}">
                <a16:creationId xmlns:a16="http://schemas.microsoft.com/office/drawing/2014/main" id="{5E63FFE5-5594-4047-BE10-FAFAB4BFF558}"/>
              </a:ext>
            </a:extLst>
          </p:cNvPr>
          <p:cNvSpPr>
            <a:spLocks noGrp="1"/>
          </p:cNvSpPr>
          <p:nvPr>
            <p:ph type="title"/>
          </p:nvPr>
        </p:nvSpPr>
        <p:spPr>
          <a:xfrm>
            <a:off x="482605" y="3249849"/>
            <a:ext cx="3290887" cy="2452687"/>
          </a:xfrm>
        </p:spPr>
        <p:txBody>
          <a:bodyPr anchor="ctr">
            <a:normAutofit/>
          </a:bodyPr>
          <a:lstStyle/>
          <a:p>
            <a:r>
              <a:rPr lang="sv-SE" sz="3600" dirty="0"/>
              <a:t>Mötesplats Goda Exempel 2026</a:t>
            </a:r>
          </a:p>
        </p:txBody>
      </p:sp>
      <p:sp>
        <p:nvSpPr>
          <p:cNvPr id="2054" name="Content Placeholder 2053">
            <a:extLst>
              <a:ext uri="{FF2B5EF4-FFF2-40B4-BE49-F238E27FC236}">
                <a16:creationId xmlns:a16="http://schemas.microsoft.com/office/drawing/2014/main" id="{34EB3682-C452-DC1E-7ED0-9437728F9D82}"/>
              </a:ext>
            </a:extLst>
          </p:cNvPr>
          <p:cNvSpPr>
            <a:spLocks noGrp="1"/>
          </p:cNvSpPr>
          <p:nvPr>
            <p:ph idx="1"/>
          </p:nvPr>
        </p:nvSpPr>
        <p:spPr>
          <a:xfrm>
            <a:off x="3973462" y="2674306"/>
            <a:ext cx="8126680" cy="4183694"/>
          </a:xfrm>
        </p:spPr>
        <p:txBody>
          <a:bodyPr anchor="ctr">
            <a:normAutofit fontScale="85000" lnSpcReduction="20000"/>
          </a:bodyPr>
          <a:lstStyle/>
          <a:p>
            <a:r>
              <a:rPr lang="sv-SE" sz="2400" dirty="0"/>
              <a:t>11</a:t>
            </a:r>
            <a:r>
              <a:rPr lang="sv-SE" sz="2400" b="0" i="0" dirty="0">
                <a:effectLst/>
              </a:rPr>
              <a:t> november på Radisson </a:t>
            </a:r>
            <a:r>
              <a:rPr lang="sv-SE" sz="2400" b="0" i="0" dirty="0" err="1">
                <a:effectLst/>
              </a:rPr>
              <a:t>Blu</a:t>
            </a:r>
            <a:r>
              <a:rPr lang="sv-SE" sz="2400" b="0" i="0" dirty="0">
                <a:effectLst/>
              </a:rPr>
              <a:t> Scandinavia </a:t>
            </a:r>
            <a:r>
              <a:rPr lang="sv-SE" sz="2400" b="0" i="0" dirty="0" err="1">
                <a:effectLst/>
              </a:rPr>
              <a:t>Hotel</a:t>
            </a:r>
            <a:r>
              <a:rPr lang="sv-SE" sz="2400" b="0" i="0" dirty="0">
                <a:effectLst/>
              </a:rPr>
              <a:t> i Göteborg.</a:t>
            </a:r>
          </a:p>
          <a:p>
            <a:pPr marL="0" indent="0">
              <a:buNone/>
            </a:pPr>
            <a:endParaRPr lang="sv-SE" sz="2400" dirty="0"/>
          </a:p>
          <a:p>
            <a:r>
              <a:rPr lang="sv-SE" sz="2400" b="0" i="0" dirty="0">
                <a:effectLst/>
              </a:rPr>
              <a:t>Sjunde mötesplatsen: </a:t>
            </a:r>
            <a:r>
              <a:rPr lang="sv-SE" sz="2400" dirty="0"/>
              <a:t>TUV 2013, MGE 2015, 2017, 2019, 2022, 2024 och 2026.</a:t>
            </a:r>
          </a:p>
          <a:p>
            <a:pPr marL="0" indent="0">
              <a:buNone/>
            </a:pPr>
            <a:endParaRPr lang="sv-SE" sz="2400" b="0" i="0" dirty="0">
              <a:effectLst/>
            </a:endParaRPr>
          </a:p>
          <a:p>
            <a:pPr marL="285750" indent="-285750">
              <a:buFont typeface="Arial" panose="020B0604020202020204" pitchFamily="34" charset="0"/>
              <a:buChar char="•"/>
            </a:pPr>
            <a:r>
              <a:rPr lang="sv-SE" sz="2400" dirty="0"/>
              <a:t>Målgrupp: Chefer och medarbetare på miljökontoren i våra två län. </a:t>
            </a:r>
          </a:p>
          <a:p>
            <a:pPr marL="0" indent="0">
              <a:buNone/>
            </a:pPr>
            <a:endParaRPr lang="sv-SE" sz="2400" dirty="0"/>
          </a:p>
          <a:p>
            <a:r>
              <a:rPr lang="sv-SE" sz="2400" dirty="0"/>
              <a:t>Syfte: Mötas, inspireras och sprida goda exempel.</a:t>
            </a:r>
          </a:p>
          <a:p>
            <a:pPr marL="0" indent="0">
              <a:buNone/>
            </a:pPr>
            <a:endParaRPr lang="sv-SE" sz="2400" dirty="0"/>
          </a:p>
          <a:p>
            <a:r>
              <a:rPr lang="sv-SE" sz="2400" dirty="0"/>
              <a:t>Ledorden är Arbetsglädje, Inspiration och Lärdomar.</a:t>
            </a:r>
          </a:p>
          <a:p>
            <a:pPr marL="0" indent="0">
              <a:buNone/>
            </a:pPr>
            <a:endParaRPr lang="sv-SE" sz="2400" dirty="0"/>
          </a:p>
          <a:p>
            <a:r>
              <a:rPr lang="sv-SE" sz="2400" dirty="0"/>
              <a:t>Goda exempel från målgruppen till målgruppen.</a:t>
            </a:r>
          </a:p>
        </p:txBody>
      </p:sp>
      <p:sp>
        <p:nvSpPr>
          <p:cNvPr id="3" name="textruta 2">
            <a:extLst>
              <a:ext uri="{FF2B5EF4-FFF2-40B4-BE49-F238E27FC236}">
                <a16:creationId xmlns:a16="http://schemas.microsoft.com/office/drawing/2014/main" id="{C62DEC04-5D36-28B9-7565-A2B899A86276}"/>
              </a:ext>
            </a:extLst>
          </p:cNvPr>
          <p:cNvSpPr txBox="1"/>
          <p:nvPr/>
        </p:nvSpPr>
        <p:spPr>
          <a:xfrm>
            <a:off x="9982877" y="383760"/>
            <a:ext cx="1726518" cy="323165"/>
          </a:xfrm>
          <a:prstGeom prst="rect">
            <a:avLst/>
          </a:prstGeom>
          <a:solidFill>
            <a:srgbClr val="1D5A78"/>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1" u="none" strike="noStrike" kern="1200" cap="none" spc="0" normalizeH="0" baseline="0" noProof="0" dirty="0">
                <a:ln>
                  <a:noFill/>
                </a:ln>
                <a:solidFill>
                  <a:prstClr val="white"/>
                </a:solidFill>
                <a:effectLst/>
                <a:uLnTx/>
                <a:uFillTx/>
                <a:latin typeface="Calibri"/>
                <a:ea typeface="+mn-ea"/>
                <a:cs typeface="+mn-cs"/>
              </a:rPr>
              <a:t>Pågående</a:t>
            </a:r>
          </a:p>
        </p:txBody>
      </p:sp>
    </p:spTree>
    <p:extLst>
      <p:ext uri="{BB962C8B-B14F-4D97-AF65-F5344CB8AC3E}">
        <p14:creationId xmlns:p14="http://schemas.microsoft.com/office/powerpoint/2010/main" val="41508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CA307-8376-4467-ADDB-C353D3F2EE73}"/>
              </a:ext>
            </a:extLst>
          </p:cNvPr>
          <p:cNvSpPr>
            <a:spLocks noGrp="1"/>
          </p:cNvSpPr>
          <p:nvPr>
            <p:ph type="title"/>
          </p:nvPr>
        </p:nvSpPr>
        <p:spPr/>
        <p:txBody>
          <a:bodyPr/>
          <a:lstStyle/>
          <a:p>
            <a:r>
              <a:rPr lang="sv-SE" dirty="0"/>
              <a:t>Övrigt som skett under året</a:t>
            </a:r>
          </a:p>
        </p:txBody>
      </p:sp>
      <p:sp>
        <p:nvSpPr>
          <p:cNvPr id="3" name="Platshållare för innehåll 2">
            <a:extLst>
              <a:ext uri="{FF2B5EF4-FFF2-40B4-BE49-F238E27FC236}">
                <a16:creationId xmlns:a16="http://schemas.microsoft.com/office/drawing/2014/main" id="{33CFB83A-9C96-4C07-8A55-19A79D5D88A2}"/>
              </a:ext>
            </a:extLst>
          </p:cNvPr>
          <p:cNvSpPr>
            <a:spLocks noGrp="1"/>
          </p:cNvSpPr>
          <p:nvPr>
            <p:ph idx="1"/>
          </p:nvPr>
        </p:nvSpPr>
        <p:spPr>
          <a:xfrm>
            <a:off x="838200" y="1825625"/>
            <a:ext cx="10515600" cy="4194175"/>
          </a:xfrm>
        </p:spPr>
        <p:txBody>
          <a:bodyPr>
            <a:normAutofit/>
          </a:bodyPr>
          <a:lstStyle/>
          <a:p>
            <a:pPr marL="342900" lvl="0" indent="-342900">
              <a:lnSpc>
                <a:spcPct val="107000"/>
              </a:lnSpc>
              <a:spcAft>
                <a:spcPts val="800"/>
              </a:spcAft>
              <a:buFont typeface="Symbol" panose="05050102010706020507" pitchFamily="18" charset="2"/>
              <a:buChar char=""/>
            </a:pPr>
            <a:r>
              <a:rPr lang="sv-SE" sz="2000" dirty="0">
                <a:latin typeface="Calibri" panose="020F0502020204030204" pitchFamily="34" charset="0"/>
                <a:ea typeface="Calibri" panose="020F0502020204030204" pitchFamily="34" charset="0"/>
                <a:cs typeface="Times New Roman" panose="02020603050405020304" pitchFamily="18" charset="0"/>
              </a:rPr>
              <a:t>Ny layout för Miljösamverkans vision och värdegrund </a:t>
            </a:r>
            <a:r>
              <a:rPr lang="sv-SE" sz="2000" i="1" dirty="0">
                <a:latin typeface="Calibri" panose="020F0502020204030204" pitchFamily="34" charset="0"/>
                <a:ea typeface="Calibri" panose="020F0502020204030204" pitchFamily="34" charset="0"/>
                <a:cs typeface="Times New Roman" panose="02020603050405020304" pitchFamily="18" charset="0"/>
              </a:rPr>
              <a:t>Det önskade läget</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2000" dirty="0">
                <a:latin typeface="Calibri" panose="020F0502020204030204" pitchFamily="34" charset="0"/>
                <a:ea typeface="Calibri" panose="020F0502020204030204" pitchFamily="34" charset="0"/>
                <a:cs typeface="Times New Roman" panose="02020603050405020304" pitchFamily="18" charset="0"/>
              </a:rPr>
              <a:t>Fysisk träff </a:t>
            </a:r>
            <a:r>
              <a:rPr lang="sv-SE" sz="2000" dirty="0">
                <a:effectLst/>
                <a:latin typeface="Calibri" panose="020F0502020204030204" pitchFamily="34" charset="0"/>
                <a:ea typeface="Calibri" panose="020F0502020204030204" pitchFamily="34" charset="0"/>
                <a:cs typeface="Times New Roman" panose="02020603050405020304" pitchFamily="18" charset="0"/>
              </a:rPr>
              <a:t>för Miljösamverkan Västs kontaktpersoner</a:t>
            </a:r>
            <a:r>
              <a:rPr lang="sv-SE" sz="2000" dirty="0">
                <a:latin typeface="Calibri" panose="020F0502020204030204" pitchFamily="34" charset="0"/>
                <a:ea typeface="Calibri" panose="020F0502020204030204" pitchFamily="34" charset="0"/>
                <a:cs typeface="Times New Roman" panose="02020603050405020304" pitchFamily="18" charset="0"/>
              </a:rPr>
              <a:t> i september</a:t>
            </a:r>
          </a:p>
          <a:p>
            <a:pPr marL="342900" lvl="0" indent="-342900">
              <a:lnSpc>
                <a:spcPct val="107000"/>
              </a:lnSpc>
              <a:spcAft>
                <a:spcPts val="800"/>
              </a:spcAft>
              <a:buFont typeface="Symbol" panose="05050102010706020507" pitchFamily="18" charset="2"/>
              <a:buChar char=""/>
            </a:pPr>
            <a:r>
              <a:rPr lang="sv-SE" sz="2000" dirty="0">
                <a:latin typeface="Calibri" panose="020F0502020204030204" pitchFamily="34" charset="0"/>
                <a:ea typeface="Calibri" panose="020F0502020204030204" pitchFamily="34" charset="0"/>
                <a:cs typeface="Times New Roman" panose="02020603050405020304" pitchFamily="18" charset="0"/>
              </a:rPr>
              <a:t>Miljöchefsmöten i april och oktober</a:t>
            </a:r>
          </a:p>
          <a:p>
            <a:pPr marL="342900" lvl="0" indent="-342900">
              <a:lnSpc>
                <a:spcPct val="107000"/>
              </a:lnSpc>
              <a:spcAft>
                <a:spcPts val="800"/>
              </a:spcAft>
              <a:buFont typeface="Symbol" panose="05050102010706020507" pitchFamily="18" charset="2"/>
              <a:buChar char=""/>
            </a:pPr>
            <a:r>
              <a:rPr lang="sv-SE" sz="2000" dirty="0">
                <a:latin typeface="Calibri" panose="020F0502020204030204" pitchFamily="34" charset="0"/>
                <a:ea typeface="Calibri" panose="020F0502020204030204" pitchFamily="34" charset="0"/>
                <a:cs typeface="Times New Roman" panose="02020603050405020304" pitchFamily="18" charset="0"/>
              </a:rPr>
              <a:t>Påbörjad upphandling av utbildning i grundläggande förvaltningsrätt </a:t>
            </a:r>
          </a:p>
          <a:p>
            <a:pPr marL="342900" lvl="0" indent="-342900">
              <a:lnSpc>
                <a:spcPct val="107000"/>
              </a:lnSpc>
              <a:spcAft>
                <a:spcPts val="800"/>
              </a:spcAft>
              <a:buFont typeface="Symbol" panose="05050102010706020507" pitchFamily="18" charset="2"/>
              <a:buChar char=""/>
            </a:pPr>
            <a:r>
              <a:rPr lang="sv-SE" sz="2000" dirty="0">
                <a:latin typeface="Calibri" panose="020F0502020204030204" pitchFamily="34" charset="0"/>
                <a:ea typeface="Calibri" panose="020F0502020204030204" pitchFamily="34" charset="0"/>
                <a:cs typeface="Times New Roman" panose="02020603050405020304" pitchFamily="18" charset="0"/>
              </a:rPr>
              <a:t>Kompetensförsörjningsgruppen</a:t>
            </a:r>
          </a:p>
          <a:p>
            <a:pPr marL="342900" lvl="0" indent="-342900">
              <a:lnSpc>
                <a:spcPct val="107000"/>
              </a:lnSpc>
              <a:spcAft>
                <a:spcPts val="800"/>
              </a:spcAft>
              <a:buFont typeface="Symbol" panose="05050102010706020507" pitchFamily="18" charset="2"/>
              <a:buChar char=""/>
            </a:pPr>
            <a:r>
              <a:rPr lang="sv-SE" sz="2000" dirty="0">
                <a:latin typeface="Calibri" panose="020F0502020204030204" pitchFamily="34" charset="0"/>
                <a:ea typeface="Calibri" panose="020F0502020204030204" pitchFamily="34" charset="0"/>
                <a:cs typeface="Times New Roman" panose="02020603050405020304" pitchFamily="18" charset="0"/>
              </a:rPr>
              <a:t>Båstad!</a:t>
            </a:r>
          </a:p>
        </p:txBody>
      </p:sp>
    </p:spTree>
    <p:extLst>
      <p:ext uri="{BB962C8B-B14F-4D97-AF65-F5344CB8AC3E}">
        <p14:creationId xmlns:p14="http://schemas.microsoft.com/office/powerpoint/2010/main" val="411690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9DCD15-4BBC-5A47-F263-2C2B16E6862D}"/>
              </a:ext>
            </a:extLst>
          </p:cNvPr>
          <p:cNvSpPr>
            <a:spLocks noGrp="1"/>
          </p:cNvSpPr>
          <p:nvPr>
            <p:ph type="title"/>
          </p:nvPr>
        </p:nvSpPr>
        <p:spPr/>
        <p:txBody>
          <a:bodyPr/>
          <a:lstStyle/>
          <a:p>
            <a:r>
              <a:rPr lang="sv-SE" dirty="0"/>
              <a:t>Miljösamverkan Halland</a:t>
            </a:r>
          </a:p>
        </p:txBody>
      </p:sp>
      <p:sp>
        <p:nvSpPr>
          <p:cNvPr id="5" name="Platshållare för text 4">
            <a:extLst>
              <a:ext uri="{FF2B5EF4-FFF2-40B4-BE49-F238E27FC236}">
                <a16:creationId xmlns:a16="http://schemas.microsoft.com/office/drawing/2014/main" id="{E343B41E-CC8F-520A-1262-5EA275639AA2}"/>
              </a:ext>
            </a:extLst>
          </p:cNvPr>
          <p:cNvSpPr>
            <a:spLocks noGrp="1"/>
          </p:cNvSpPr>
          <p:nvPr>
            <p:ph type="body" idx="1"/>
          </p:nvPr>
        </p:nvSpPr>
        <p:spPr/>
        <p:txBody>
          <a:bodyPr/>
          <a:lstStyle/>
          <a:p>
            <a:r>
              <a:rPr lang="sv-SE" dirty="0"/>
              <a:t>Projekt 2025</a:t>
            </a:r>
          </a:p>
        </p:txBody>
      </p:sp>
      <p:sp>
        <p:nvSpPr>
          <p:cNvPr id="3" name="Platshållare för innehåll 2">
            <a:extLst>
              <a:ext uri="{FF2B5EF4-FFF2-40B4-BE49-F238E27FC236}">
                <a16:creationId xmlns:a16="http://schemas.microsoft.com/office/drawing/2014/main" id="{5ECA0A3B-3A7D-A97F-AC33-B0772D6C9710}"/>
              </a:ext>
            </a:extLst>
          </p:cNvPr>
          <p:cNvSpPr>
            <a:spLocks noGrp="1"/>
          </p:cNvSpPr>
          <p:nvPr>
            <p:ph sz="half" idx="2"/>
          </p:nvPr>
        </p:nvSpPr>
        <p:spPr/>
        <p:txBody>
          <a:bodyPr/>
          <a:lstStyle/>
          <a:p>
            <a:r>
              <a:rPr lang="sv-SE" dirty="0"/>
              <a:t>Kyltorn</a:t>
            </a:r>
          </a:p>
          <a:p>
            <a:r>
              <a:rPr lang="sv-SE" dirty="0"/>
              <a:t>Planeringsverktyg livsmedel</a:t>
            </a:r>
          </a:p>
          <a:p>
            <a:r>
              <a:rPr lang="sv-SE" dirty="0"/>
              <a:t>Taxeprojekt</a:t>
            </a:r>
          </a:p>
          <a:p>
            <a:r>
              <a:rPr lang="sv-SE" dirty="0"/>
              <a:t>Tillsyn torghandel</a:t>
            </a:r>
          </a:p>
          <a:p>
            <a:endParaRPr lang="sv-SE" dirty="0"/>
          </a:p>
        </p:txBody>
      </p:sp>
      <p:sp>
        <p:nvSpPr>
          <p:cNvPr id="6" name="Platshållare för text 5">
            <a:extLst>
              <a:ext uri="{FF2B5EF4-FFF2-40B4-BE49-F238E27FC236}">
                <a16:creationId xmlns:a16="http://schemas.microsoft.com/office/drawing/2014/main" id="{7AE1A9ED-073A-834F-4A2F-C61866DAFCB6}"/>
              </a:ext>
            </a:extLst>
          </p:cNvPr>
          <p:cNvSpPr>
            <a:spLocks noGrp="1"/>
          </p:cNvSpPr>
          <p:nvPr>
            <p:ph type="body" sz="quarter" idx="3"/>
          </p:nvPr>
        </p:nvSpPr>
        <p:spPr/>
        <p:txBody>
          <a:bodyPr/>
          <a:lstStyle/>
          <a:p>
            <a:r>
              <a:rPr lang="sv-SE" dirty="0"/>
              <a:t>Övrigt som skett under året</a:t>
            </a:r>
          </a:p>
        </p:txBody>
      </p:sp>
      <p:sp>
        <p:nvSpPr>
          <p:cNvPr id="7" name="Platshållare för innehåll 6">
            <a:extLst>
              <a:ext uri="{FF2B5EF4-FFF2-40B4-BE49-F238E27FC236}">
                <a16:creationId xmlns:a16="http://schemas.microsoft.com/office/drawing/2014/main" id="{A6F31760-8031-7E59-DED9-1DBAEA9ADFF7}"/>
              </a:ext>
            </a:extLst>
          </p:cNvPr>
          <p:cNvSpPr>
            <a:spLocks noGrp="1"/>
          </p:cNvSpPr>
          <p:nvPr>
            <p:ph sz="quarter" idx="4"/>
          </p:nvPr>
        </p:nvSpPr>
        <p:spPr/>
        <p:txBody>
          <a:bodyPr/>
          <a:lstStyle/>
          <a:p>
            <a:r>
              <a:rPr lang="sv-SE" dirty="0"/>
              <a:t>Dialog kring civil beredskap livsmedel- och hälsoskyddsfrågor</a:t>
            </a:r>
          </a:p>
          <a:p>
            <a:r>
              <a:rPr lang="sv-SE" dirty="0"/>
              <a:t>Uppstart av handläggarträffar för avfallshandläggare i länet</a:t>
            </a:r>
          </a:p>
          <a:p>
            <a:r>
              <a:rPr lang="sv-SE" dirty="0"/>
              <a:t>Nyckeltal</a:t>
            </a:r>
          </a:p>
          <a:p>
            <a:r>
              <a:rPr lang="sv-SE" dirty="0"/>
              <a:t>Presidieträffar</a:t>
            </a:r>
          </a:p>
          <a:p>
            <a:r>
              <a:rPr lang="sv-SE" dirty="0"/>
              <a:t>Båstad</a:t>
            </a:r>
          </a:p>
          <a:p>
            <a:endParaRPr lang="sv-SE" dirty="0"/>
          </a:p>
        </p:txBody>
      </p:sp>
    </p:spTree>
    <p:extLst>
      <p:ext uri="{BB962C8B-B14F-4D97-AF65-F5344CB8AC3E}">
        <p14:creationId xmlns:p14="http://schemas.microsoft.com/office/powerpoint/2010/main" val="192350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0446A7-40EA-44C7-93E0-56071BB3C0F9}"/>
              </a:ext>
            </a:extLst>
          </p:cNvPr>
          <p:cNvSpPr>
            <a:spLocks noGrp="1"/>
          </p:cNvSpPr>
          <p:nvPr>
            <p:ph type="title"/>
          </p:nvPr>
        </p:nvSpPr>
        <p:spPr/>
        <p:txBody>
          <a:bodyPr/>
          <a:lstStyle/>
          <a:p>
            <a:r>
              <a:rPr lang="sv-SE" sz="4400" dirty="0"/>
              <a:t>Vad kostade Miljösamverkan Västra Götaland 2025?</a:t>
            </a:r>
            <a:endParaRPr lang="sv-SE" dirty="0"/>
          </a:p>
        </p:txBody>
      </p:sp>
      <p:sp>
        <p:nvSpPr>
          <p:cNvPr id="3" name="Platshållare för innehåll 2">
            <a:extLst>
              <a:ext uri="{FF2B5EF4-FFF2-40B4-BE49-F238E27FC236}">
                <a16:creationId xmlns:a16="http://schemas.microsoft.com/office/drawing/2014/main" id="{D5FF8FCD-9A59-4B95-AD9F-D2F64EAE5812}"/>
              </a:ext>
            </a:extLst>
          </p:cNvPr>
          <p:cNvSpPr>
            <a:spLocks noGrp="1"/>
          </p:cNvSpPr>
          <p:nvPr>
            <p:ph idx="1"/>
          </p:nvPr>
        </p:nvSpPr>
        <p:spPr>
          <a:xfrm>
            <a:off x="838200" y="1671846"/>
            <a:ext cx="10515600" cy="4351338"/>
          </a:xfrm>
        </p:spPr>
        <p:txBody>
          <a:bodyPr>
            <a:normAutofit/>
          </a:bodyPr>
          <a:lstStyle/>
          <a:p>
            <a:pPr marL="0" algn="l" rtl="0" eaLnBrk="1" fontAlgn="t" latinLnBrk="0" hangingPunct="1">
              <a:spcBef>
                <a:spcPts val="0"/>
              </a:spcBef>
              <a:spcAft>
                <a:spcPts val="0"/>
              </a:spcAft>
            </a:pPr>
            <a:endParaRPr lang="sv-SE" sz="3000" dirty="0">
              <a:latin typeface="Calibri" panose="020F0502020204030204" pitchFamily="34" charset="0"/>
            </a:endParaRPr>
          </a:p>
          <a:p>
            <a:pPr marL="0" fontAlgn="t">
              <a:lnSpc>
                <a:spcPct val="100000"/>
              </a:lnSpc>
              <a:spcBef>
                <a:spcPts val="0"/>
              </a:spcBef>
            </a:pPr>
            <a:r>
              <a:rPr lang="sv-SE" sz="3200" b="1" dirty="0"/>
              <a:t>Den totala budgetramen låg på 2 250 tkr.</a:t>
            </a:r>
          </a:p>
          <a:p>
            <a:pPr marL="0" fontAlgn="t">
              <a:lnSpc>
                <a:spcPct val="100000"/>
              </a:lnSpc>
              <a:spcBef>
                <a:spcPts val="0"/>
              </a:spcBef>
            </a:pPr>
            <a:endParaRPr lang="sv-SE" sz="3200" b="1" dirty="0"/>
          </a:p>
          <a:p>
            <a:pPr marL="0" fontAlgn="t">
              <a:lnSpc>
                <a:spcPct val="100000"/>
              </a:lnSpc>
              <a:spcBef>
                <a:spcPts val="0"/>
              </a:spcBef>
            </a:pPr>
            <a:r>
              <a:rPr lang="sv-SE" sz="3200" dirty="0"/>
              <a:t>Kommunalförbund och kommuner står för 2/3, vilket motsvarar ett maxbelopp på 1 500 tkr. </a:t>
            </a:r>
          </a:p>
          <a:p>
            <a:pPr marL="0" fontAlgn="t">
              <a:spcBef>
                <a:spcPts val="0"/>
              </a:spcBef>
            </a:pPr>
            <a:endParaRPr lang="sv-SE" sz="3200" dirty="0"/>
          </a:p>
          <a:p>
            <a:pPr marL="0" fontAlgn="t">
              <a:spcBef>
                <a:spcPts val="0"/>
              </a:spcBef>
            </a:pPr>
            <a:r>
              <a:rPr lang="sv-SE" sz="3200" dirty="0"/>
              <a:t>Länsstyrelsen står för 1/3, det vill säga 750 tkr. </a:t>
            </a:r>
          </a:p>
          <a:p>
            <a:pPr marL="0" indent="0" fontAlgn="t">
              <a:spcBef>
                <a:spcPts val="0"/>
              </a:spcBef>
              <a:buNone/>
            </a:pPr>
            <a:endParaRPr lang="sv-SE" sz="3200" dirty="0">
              <a:latin typeface="Calibri" panose="020F0502020204030204" pitchFamily="34" charset="0"/>
            </a:endParaRPr>
          </a:p>
          <a:p>
            <a:pPr marL="0" fontAlgn="t">
              <a:spcBef>
                <a:spcPts val="0"/>
              </a:spcBef>
            </a:pPr>
            <a:r>
              <a:rPr lang="sv-SE" sz="3200" dirty="0"/>
              <a:t>Kostnaderna är främst projektledarresurser.</a:t>
            </a:r>
          </a:p>
          <a:p>
            <a:pPr marL="0" fontAlgn="t">
              <a:spcBef>
                <a:spcPts val="0"/>
              </a:spcBef>
            </a:pPr>
            <a:endParaRPr lang="sv-SE" sz="3200" dirty="0">
              <a:solidFill>
                <a:srgbClr val="000000"/>
              </a:solidFill>
              <a:latin typeface="Calibri" panose="020F0502020204030204" pitchFamily="34" charset="0"/>
            </a:endParaRPr>
          </a:p>
          <a:p>
            <a:pPr marL="0" fontAlgn="t">
              <a:spcBef>
                <a:spcPts val="0"/>
              </a:spcBef>
            </a:pPr>
            <a:endParaRPr lang="sv-SE" sz="3200" dirty="0"/>
          </a:p>
          <a:p>
            <a:pPr marL="0" fontAlgn="t">
              <a:spcBef>
                <a:spcPts val="0"/>
              </a:spcBef>
            </a:pPr>
            <a:endParaRPr lang="sv-SE" sz="3200" dirty="0"/>
          </a:p>
          <a:p>
            <a:pPr marL="0" algn="l" rtl="0" eaLnBrk="1" fontAlgn="t" latinLnBrk="0" hangingPunct="1">
              <a:spcBef>
                <a:spcPts val="0"/>
              </a:spcBef>
              <a:spcAft>
                <a:spcPts val="0"/>
              </a:spcAft>
            </a:pPr>
            <a:endParaRPr lang="sv-SE" sz="3000" i="0" u="none" strike="noStrike" dirty="0">
              <a:effectLst/>
              <a:latin typeface="Arial" panose="020B0604020202020204" pitchFamily="34" charset="0"/>
            </a:endParaRPr>
          </a:p>
          <a:p>
            <a:endParaRPr lang="sv-SE" dirty="0"/>
          </a:p>
        </p:txBody>
      </p:sp>
    </p:spTree>
    <p:extLst>
      <p:ext uri="{BB962C8B-B14F-4D97-AF65-F5344CB8AC3E}">
        <p14:creationId xmlns:p14="http://schemas.microsoft.com/office/powerpoint/2010/main" val="300579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0DDCB3-F2DC-0FA9-5895-5EEEA9BEF105}"/>
              </a:ext>
            </a:extLst>
          </p:cNvPr>
          <p:cNvSpPr>
            <a:spLocks noGrp="1"/>
          </p:cNvSpPr>
          <p:nvPr>
            <p:ph type="title"/>
          </p:nvPr>
        </p:nvSpPr>
        <p:spPr/>
        <p:txBody>
          <a:bodyPr/>
          <a:lstStyle/>
          <a:p>
            <a:r>
              <a:rPr lang="sv-SE" dirty="0"/>
              <a:t>Vad kostade Miljösamverkan Halland 2025?</a:t>
            </a:r>
          </a:p>
        </p:txBody>
      </p:sp>
      <p:sp>
        <p:nvSpPr>
          <p:cNvPr id="3" name="Platshållare för innehåll 2">
            <a:extLst>
              <a:ext uri="{FF2B5EF4-FFF2-40B4-BE49-F238E27FC236}">
                <a16:creationId xmlns:a16="http://schemas.microsoft.com/office/drawing/2014/main" id="{FBCDF410-6023-D0C5-4219-B11028C83E1C}"/>
              </a:ext>
            </a:extLst>
          </p:cNvPr>
          <p:cNvSpPr>
            <a:spLocks noGrp="1"/>
          </p:cNvSpPr>
          <p:nvPr>
            <p:ph idx="1"/>
          </p:nvPr>
        </p:nvSpPr>
        <p:spPr>
          <a:xfrm>
            <a:off x="838200" y="1690688"/>
            <a:ext cx="10515600" cy="4802187"/>
          </a:xfrm>
        </p:spPr>
        <p:txBody>
          <a:bodyPr>
            <a:normAutofit/>
          </a:bodyPr>
          <a:lstStyle/>
          <a:p>
            <a:pPr marL="0" algn="l" rtl="0" eaLnBrk="1" fontAlgn="t" latinLnBrk="0" hangingPunct="1">
              <a:spcBef>
                <a:spcPts val="0"/>
              </a:spcBef>
              <a:spcAft>
                <a:spcPts val="0"/>
              </a:spcAft>
            </a:pPr>
            <a:endParaRPr lang="sv-SE" sz="2800" dirty="0">
              <a:solidFill>
                <a:srgbClr val="000000"/>
              </a:solidFill>
              <a:latin typeface="Calibri" panose="020F0502020204030204" pitchFamily="34" charset="0"/>
            </a:endParaRPr>
          </a:p>
          <a:p>
            <a:pPr marL="0" fontAlgn="t">
              <a:lnSpc>
                <a:spcPct val="100000"/>
              </a:lnSpc>
              <a:spcBef>
                <a:spcPts val="0"/>
              </a:spcBef>
            </a:pPr>
            <a:r>
              <a:rPr lang="sv-SE" sz="2800" b="1" dirty="0"/>
              <a:t>Den totala budgetramen för 202</a:t>
            </a:r>
            <a:r>
              <a:rPr lang="sv-SE" b="1" dirty="0"/>
              <a:t>5</a:t>
            </a:r>
            <a:r>
              <a:rPr lang="sv-SE" sz="2800" b="1" dirty="0"/>
              <a:t> låg på 820 668 kr</a:t>
            </a:r>
            <a:r>
              <a:rPr lang="sv-SE" b="1" dirty="0"/>
              <a:t>.</a:t>
            </a:r>
            <a:r>
              <a:rPr lang="sv-SE" sz="2800" b="1" dirty="0"/>
              <a:t>*</a:t>
            </a:r>
          </a:p>
          <a:p>
            <a:pPr marL="0" indent="0" fontAlgn="t">
              <a:lnSpc>
                <a:spcPct val="100000"/>
              </a:lnSpc>
              <a:spcBef>
                <a:spcPts val="0"/>
              </a:spcBef>
              <a:buNone/>
            </a:pPr>
            <a:endParaRPr lang="sv-SE" dirty="0"/>
          </a:p>
          <a:p>
            <a:pPr marL="0" fontAlgn="t">
              <a:lnSpc>
                <a:spcPct val="100000"/>
              </a:lnSpc>
              <a:spcBef>
                <a:spcPts val="0"/>
              </a:spcBef>
            </a:pPr>
            <a:r>
              <a:rPr lang="sv-SE" sz="2800" dirty="0"/>
              <a:t>Fakturerat per invånare: 2 kr** </a:t>
            </a:r>
            <a:r>
              <a:rPr lang="sv-SE" sz="2800" dirty="0">
                <a:sym typeface="Wingdings" panose="05000000000000000000" pitchFamily="2" charset="2"/>
              </a:rPr>
              <a:t> </a:t>
            </a:r>
            <a:r>
              <a:rPr lang="sv-SE" sz="2800" dirty="0"/>
              <a:t>820 668 kr.</a:t>
            </a:r>
          </a:p>
          <a:p>
            <a:pPr marL="0" indent="0" fontAlgn="t">
              <a:lnSpc>
                <a:spcPct val="100000"/>
              </a:lnSpc>
              <a:spcBef>
                <a:spcPts val="0"/>
              </a:spcBef>
              <a:buNone/>
            </a:pPr>
            <a:endParaRPr lang="sv-SE" sz="2800" dirty="0"/>
          </a:p>
          <a:p>
            <a:pPr marL="0" indent="0" fontAlgn="t">
              <a:lnSpc>
                <a:spcPct val="100000"/>
              </a:lnSpc>
              <a:spcBef>
                <a:spcPts val="0"/>
              </a:spcBef>
              <a:buNone/>
            </a:pPr>
            <a:r>
              <a:rPr lang="sv-SE" sz="2800" dirty="0"/>
              <a:t>Kostnaderna för kommunerna var 202</a:t>
            </a:r>
            <a:r>
              <a:rPr lang="sv-SE" dirty="0"/>
              <a:t>5</a:t>
            </a:r>
            <a:r>
              <a:rPr lang="sv-SE" sz="2800" dirty="0"/>
              <a:t>, 690 148 kr.***</a:t>
            </a:r>
          </a:p>
          <a:p>
            <a:pPr marL="0" indent="0" fontAlgn="t">
              <a:lnSpc>
                <a:spcPct val="100000"/>
              </a:lnSpc>
              <a:spcBef>
                <a:spcPts val="0"/>
              </a:spcBef>
              <a:buNone/>
            </a:pPr>
            <a:r>
              <a:rPr lang="sv-SE" dirty="0"/>
              <a:t>Kostnaderna för Länsstyrelsen var 2025, 130 520 kr.</a:t>
            </a:r>
            <a:endParaRPr lang="sv-SE" sz="2800" dirty="0"/>
          </a:p>
          <a:p>
            <a:pPr marL="0" indent="0" fontAlgn="t">
              <a:spcBef>
                <a:spcPts val="0"/>
              </a:spcBef>
              <a:buNone/>
            </a:pPr>
            <a:endParaRPr lang="sv-SE" sz="2800" dirty="0">
              <a:solidFill>
                <a:srgbClr val="000000"/>
              </a:solidFill>
              <a:latin typeface="Calibri" panose="020F0502020204030204" pitchFamily="34" charset="0"/>
            </a:endParaRPr>
          </a:p>
          <a:p>
            <a:pPr marL="0" fontAlgn="t">
              <a:spcBef>
                <a:spcPts val="0"/>
              </a:spcBef>
            </a:pPr>
            <a:r>
              <a:rPr lang="sv-SE" sz="2800" dirty="0"/>
              <a:t>Kostnaderna är främst projektledarresurser.</a:t>
            </a:r>
          </a:p>
          <a:p>
            <a:pPr marL="0" fontAlgn="t">
              <a:spcBef>
                <a:spcPts val="0"/>
              </a:spcBef>
            </a:pPr>
            <a:endParaRPr lang="sv-SE" sz="2800" dirty="0"/>
          </a:p>
          <a:p>
            <a:pPr marL="0" fontAlgn="t">
              <a:spcBef>
                <a:spcPts val="0"/>
              </a:spcBef>
            </a:pPr>
            <a:r>
              <a:rPr lang="sv-SE" dirty="0"/>
              <a:t>Region Halland står för administrativa kostnader.</a:t>
            </a:r>
            <a:endParaRPr lang="sv-SE" sz="2800" dirty="0"/>
          </a:p>
          <a:p>
            <a:endParaRPr lang="sv-SE" dirty="0"/>
          </a:p>
        </p:txBody>
      </p:sp>
    </p:spTree>
    <p:extLst>
      <p:ext uri="{BB962C8B-B14F-4D97-AF65-F5344CB8AC3E}">
        <p14:creationId xmlns:p14="http://schemas.microsoft.com/office/powerpoint/2010/main" val="403853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89341-5DFD-4A7C-9B87-C8AAF1C32FEE}"/>
              </a:ext>
            </a:extLst>
          </p:cNvPr>
          <p:cNvSpPr>
            <a:spLocks noGrp="1"/>
          </p:cNvSpPr>
          <p:nvPr>
            <p:ph type="title"/>
          </p:nvPr>
        </p:nvSpPr>
        <p:spPr/>
        <p:txBody>
          <a:bodyPr/>
          <a:lstStyle/>
          <a:p>
            <a:r>
              <a:rPr lang="sv-SE" dirty="0"/>
              <a:t>Kontaktuppgifter projektledarna</a:t>
            </a:r>
          </a:p>
        </p:txBody>
      </p:sp>
      <p:sp>
        <p:nvSpPr>
          <p:cNvPr id="4" name="Platshållare för innehåll 3">
            <a:extLst>
              <a:ext uri="{FF2B5EF4-FFF2-40B4-BE49-F238E27FC236}">
                <a16:creationId xmlns:a16="http://schemas.microsoft.com/office/drawing/2014/main" id="{B6528A0B-7926-4F52-ACD9-6979F147BD67}"/>
              </a:ext>
            </a:extLst>
          </p:cNvPr>
          <p:cNvSpPr>
            <a:spLocks noGrp="1"/>
          </p:cNvSpPr>
          <p:nvPr>
            <p:ph idx="1"/>
          </p:nvPr>
        </p:nvSpPr>
        <p:spPr>
          <a:xfrm>
            <a:off x="838200" y="1825626"/>
            <a:ext cx="5257800" cy="4449914"/>
          </a:xfrm>
        </p:spPr>
        <p:txBody>
          <a:bodyPr>
            <a:normAutofit/>
          </a:bodyPr>
          <a:lstStyle/>
          <a:p>
            <a:pPr marL="0" indent="0">
              <a:buNone/>
            </a:pPr>
            <a:r>
              <a:rPr lang="sv-SE" sz="2400" b="1" dirty="0"/>
              <a:t>Martina Lindegren</a:t>
            </a:r>
          </a:p>
          <a:p>
            <a:pPr marL="0" indent="0">
              <a:buNone/>
            </a:pPr>
            <a:r>
              <a:rPr lang="sv-SE" sz="2400" dirty="0"/>
              <a:t>0702-39 92 28</a:t>
            </a:r>
          </a:p>
          <a:p>
            <a:pPr marL="0" indent="0">
              <a:buNone/>
            </a:pPr>
            <a:r>
              <a:rPr lang="sv-SE" sz="2400" dirty="0">
                <a:hlinkClick r:id="rId3"/>
              </a:rPr>
              <a:t>martina.lindegren@regionhalland.se</a:t>
            </a:r>
            <a:endParaRPr lang="sv-SE" sz="2400" dirty="0"/>
          </a:p>
          <a:p>
            <a:pPr marL="0" indent="0">
              <a:buNone/>
            </a:pPr>
            <a:endParaRPr lang="sv-SE" sz="2400" dirty="0"/>
          </a:p>
          <a:p>
            <a:pPr marL="0" indent="0">
              <a:buNone/>
            </a:pPr>
            <a:r>
              <a:rPr lang="sv-SE" sz="2400" b="1" dirty="0"/>
              <a:t>Stina Moen</a:t>
            </a:r>
          </a:p>
          <a:p>
            <a:pPr marL="0" indent="0">
              <a:buNone/>
            </a:pPr>
            <a:r>
              <a:rPr lang="sv-SE" sz="2400" dirty="0"/>
              <a:t>010-224 42 71</a:t>
            </a:r>
          </a:p>
          <a:p>
            <a:pPr marL="0" indent="0">
              <a:buNone/>
            </a:pPr>
            <a:r>
              <a:rPr lang="sv-SE" sz="2400" dirty="0">
                <a:hlinkClick r:id="rId4"/>
              </a:rPr>
              <a:t>stina.moen@lansstyrelsen.se</a:t>
            </a:r>
            <a:endParaRPr lang="sv-SE" sz="2400" dirty="0"/>
          </a:p>
          <a:p>
            <a:pPr marL="0" indent="0">
              <a:buNone/>
            </a:pPr>
            <a:r>
              <a:rPr lang="sv-SE" sz="2400" dirty="0"/>
              <a:t> </a:t>
            </a:r>
          </a:p>
          <a:p>
            <a:pPr marL="0" indent="0">
              <a:buNone/>
            </a:pPr>
            <a:endParaRPr lang="sv-SE" dirty="0"/>
          </a:p>
          <a:p>
            <a:endParaRPr lang="sv-SE" dirty="0"/>
          </a:p>
        </p:txBody>
      </p:sp>
      <p:sp>
        <p:nvSpPr>
          <p:cNvPr id="3" name="Platshållare för innehåll 2">
            <a:extLst>
              <a:ext uri="{FF2B5EF4-FFF2-40B4-BE49-F238E27FC236}">
                <a16:creationId xmlns:a16="http://schemas.microsoft.com/office/drawing/2014/main" id="{9D1337BC-E063-48F2-9A6B-8EAE89D9FE75}"/>
              </a:ext>
            </a:extLst>
          </p:cNvPr>
          <p:cNvSpPr>
            <a:spLocks noGrp="1"/>
          </p:cNvSpPr>
          <p:nvPr>
            <p:ph sz="half" idx="4294967295"/>
          </p:nvPr>
        </p:nvSpPr>
        <p:spPr>
          <a:xfrm>
            <a:off x="6172200" y="1690688"/>
            <a:ext cx="5181600" cy="4351338"/>
          </a:xfrm>
        </p:spPr>
        <p:txBody>
          <a:bodyPr>
            <a:normAutofit/>
          </a:bodyPr>
          <a:lstStyle/>
          <a:p>
            <a:pPr marL="0" indent="0">
              <a:buNone/>
            </a:pPr>
            <a:r>
              <a:rPr lang="sv-SE" sz="2200" b="1" dirty="0"/>
              <a:t>Sofie Halsius</a:t>
            </a:r>
          </a:p>
          <a:p>
            <a:pPr marL="0" indent="0">
              <a:buNone/>
            </a:pPr>
            <a:r>
              <a:rPr lang="sv-SE" sz="2200" dirty="0"/>
              <a:t>010-224 43 65 </a:t>
            </a:r>
          </a:p>
          <a:p>
            <a:pPr marL="0" indent="0">
              <a:buNone/>
            </a:pPr>
            <a:r>
              <a:rPr lang="sv-SE" sz="2200" dirty="0">
                <a:hlinkClick r:id="rId5"/>
              </a:rPr>
              <a:t>sofie.halsius@lansstyrelsen.se</a:t>
            </a:r>
            <a:endParaRPr lang="sv-SE" sz="2200" dirty="0"/>
          </a:p>
          <a:p>
            <a:pPr marL="0" indent="0">
              <a:buNone/>
            </a:pPr>
            <a:endParaRPr lang="sv-SE" sz="2200" b="1" dirty="0"/>
          </a:p>
          <a:p>
            <a:pPr marL="0" indent="0">
              <a:buNone/>
            </a:pPr>
            <a:r>
              <a:rPr lang="sv-SE" sz="2200" b="1" dirty="0"/>
              <a:t>Karin Bergman </a:t>
            </a:r>
          </a:p>
          <a:p>
            <a:pPr marL="0" indent="0">
              <a:buNone/>
            </a:pPr>
            <a:r>
              <a:rPr lang="sv-SE" sz="2200" dirty="0"/>
              <a:t>010-224 52 58</a:t>
            </a:r>
          </a:p>
          <a:p>
            <a:pPr marL="0" indent="0">
              <a:buNone/>
            </a:pPr>
            <a:r>
              <a:rPr lang="sv-SE" sz="2200" dirty="0">
                <a:hlinkClick r:id="rId6"/>
              </a:rPr>
              <a:t>karin.s.bergman@lansstyrelsen.se</a:t>
            </a:r>
            <a:r>
              <a:rPr lang="sv-SE" sz="2200" dirty="0"/>
              <a:t>  </a:t>
            </a:r>
          </a:p>
          <a:p>
            <a:endParaRPr lang="sv-SE" sz="2400" dirty="0"/>
          </a:p>
        </p:txBody>
      </p:sp>
    </p:spTree>
    <p:extLst>
      <p:ext uri="{BB962C8B-B14F-4D97-AF65-F5344CB8AC3E}">
        <p14:creationId xmlns:p14="http://schemas.microsoft.com/office/powerpoint/2010/main" val="271297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bild som visar hur miljösamverkan västra götaland och miljösamverkand halland nu tillsammans är miljösamverkan väst">
            <a:extLst>
              <a:ext uri="{FF2B5EF4-FFF2-40B4-BE49-F238E27FC236}">
                <a16:creationId xmlns:a16="http://schemas.microsoft.com/office/drawing/2014/main" id="{C0674934-0FBA-4F1C-98D7-581A8772C3B3}"/>
              </a:ext>
            </a:extLst>
          </p:cNvPr>
          <p:cNvPicPr>
            <a:picLocks noChangeAspect="1"/>
          </p:cNvPicPr>
          <p:nvPr/>
        </p:nvPicPr>
        <p:blipFill>
          <a:blip r:embed="rId3"/>
          <a:stretch>
            <a:fillRect/>
          </a:stretch>
        </p:blipFill>
        <p:spPr>
          <a:xfrm>
            <a:off x="988423" y="780288"/>
            <a:ext cx="10728851" cy="4996053"/>
          </a:xfrm>
          <a:prstGeom prst="rect">
            <a:avLst/>
          </a:prstGeom>
        </p:spPr>
      </p:pic>
    </p:spTree>
    <p:extLst>
      <p:ext uri="{BB962C8B-B14F-4D97-AF65-F5344CB8AC3E}">
        <p14:creationId xmlns:p14="http://schemas.microsoft.com/office/powerpoint/2010/main" val="416302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p:cNvSpPr>
            <a:spLocks noGrp="1"/>
          </p:cNvSpPr>
          <p:nvPr>
            <p:ph type="title"/>
          </p:nvPr>
        </p:nvSpPr>
        <p:spPr/>
        <p:txBody>
          <a:bodyPr>
            <a:normAutofit/>
          </a:bodyPr>
          <a:lstStyle/>
          <a:p>
            <a:r>
              <a:rPr lang="sv-SE" dirty="0"/>
              <a:t>Vår samverkan</a:t>
            </a:r>
          </a:p>
        </p:txBody>
      </p:sp>
      <p:grpSp>
        <p:nvGrpSpPr>
          <p:cNvPr id="5" name="Grupp 4" descr="Figur som illustrerar samverkan mellan Miljösamverkan Västra Götaland och Miljösamverkan Halland i stora drag. "/>
          <p:cNvGrpSpPr/>
          <p:nvPr/>
        </p:nvGrpSpPr>
        <p:grpSpPr>
          <a:xfrm>
            <a:off x="2941678" y="1690688"/>
            <a:ext cx="6308644" cy="4776920"/>
            <a:chOff x="2193413" y="908720"/>
            <a:chExt cx="4829181" cy="4707758"/>
          </a:xfrm>
        </p:grpSpPr>
        <p:cxnSp>
          <p:nvCxnSpPr>
            <p:cNvPr id="6" name="Rak 5"/>
            <p:cNvCxnSpPr>
              <a:endCxn id="9" idx="3"/>
            </p:cNvCxnSpPr>
            <p:nvPr/>
          </p:nvCxnSpPr>
          <p:spPr>
            <a:xfrm>
              <a:off x="2990916" y="1584029"/>
              <a:ext cx="0" cy="288032"/>
            </a:xfrm>
            <a:prstGeom prst="line">
              <a:avLst/>
            </a:prstGeom>
            <a:ln w="127000">
              <a:solidFill>
                <a:srgbClr val="339933"/>
              </a:solidFill>
            </a:ln>
          </p:spPr>
          <p:style>
            <a:lnRef idx="1">
              <a:schemeClr val="accent1"/>
            </a:lnRef>
            <a:fillRef idx="0">
              <a:schemeClr val="accent1"/>
            </a:fillRef>
            <a:effectRef idx="0">
              <a:schemeClr val="accent1"/>
            </a:effectRef>
            <a:fontRef idx="minor">
              <a:schemeClr val="tx1"/>
            </a:fontRef>
          </p:style>
        </p:cxnSp>
        <p:sp>
          <p:nvSpPr>
            <p:cNvPr id="7" name="Rektangel med rundade hörn 6">
              <a:extLst>
                <a:ext uri="{C183D7F6-B498-43B3-948B-1728B52AA6E4}">
                  <adec:decorative xmlns:adec="http://schemas.microsoft.com/office/drawing/2017/decorative" val="1"/>
                </a:ext>
              </a:extLst>
            </p:cNvPr>
            <p:cNvSpPr/>
            <p:nvPr/>
          </p:nvSpPr>
          <p:spPr>
            <a:xfrm>
              <a:off x="2193413" y="908720"/>
              <a:ext cx="4829181" cy="8640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Samverkan</a:t>
              </a:r>
              <a:endParaRPr lang="sv-SE" sz="1350" b="1" dirty="0">
                <a:solidFill>
                  <a:schemeClr val="tx1"/>
                </a:solidFill>
              </a:endParaRPr>
            </a:p>
          </p:txBody>
        </p:sp>
        <p:sp>
          <p:nvSpPr>
            <p:cNvPr id="8" name="Rektangel med rundade hörn 7">
              <a:extLst>
                <a:ext uri="{C183D7F6-B498-43B3-948B-1728B52AA6E4}">
                  <adec:decorative xmlns:adec="http://schemas.microsoft.com/office/drawing/2017/decorative" val="1"/>
                </a:ext>
              </a:extLst>
            </p:cNvPr>
            <p:cNvSpPr/>
            <p:nvPr/>
          </p:nvSpPr>
          <p:spPr>
            <a:xfrm>
              <a:off x="3671899" y="1772817"/>
              <a:ext cx="1872210" cy="378640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solidFill>
                  <a:schemeClr val="bg1"/>
                </a:solidFill>
              </a:endParaRPr>
            </a:p>
          </p:txBody>
        </p:sp>
        <p:sp>
          <p:nvSpPr>
            <p:cNvPr id="9" name="Rektangel med rundade hörn 8">
              <a:extLst>
                <a:ext uri="{C183D7F6-B498-43B3-948B-1728B52AA6E4}">
                  <adec:decorative xmlns:adec="http://schemas.microsoft.com/office/drawing/2017/decorative" val="1"/>
                </a:ext>
              </a:extLst>
            </p:cNvPr>
            <p:cNvSpPr/>
            <p:nvPr/>
          </p:nvSpPr>
          <p:spPr>
            <a:xfrm rot="16200000">
              <a:off x="1118708" y="3240213"/>
              <a:ext cx="3744416" cy="100811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schemeClr val="tx1"/>
                  </a:solidFill>
                </a:rPr>
                <a:t>Miljösamverkan Halland</a:t>
              </a:r>
            </a:p>
          </p:txBody>
        </p:sp>
        <p:sp>
          <p:nvSpPr>
            <p:cNvPr id="10" name="Rektangel med rundade hörn 9">
              <a:extLst>
                <a:ext uri="{C183D7F6-B498-43B3-948B-1728B52AA6E4}">
                  <adec:decorative xmlns:adec="http://schemas.microsoft.com/office/drawing/2017/decorative" val="1"/>
                </a:ext>
              </a:extLst>
            </p:cNvPr>
            <p:cNvSpPr/>
            <p:nvPr/>
          </p:nvSpPr>
          <p:spPr>
            <a:xfrm rot="16200000">
              <a:off x="4359067" y="3240214"/>
              <a:ext cx="3744416" cy="100811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schemeClr val="tx1"/>
                  </a:solidFill>
                </a:rPr>
                <a:t>Miljösamverkan Västra Götaland</a:t>
              </a:r>
            </a:p>
          </p:txBody>
        </p:sp>
        <p:sp>
          <p:nvSpPr>
            <p:cNvPr id="11" name="Rektangel med rundade hörn 10">
              <a:extLst>
                <a:ext uri="{C183D7F6-B498-43B3-948B-1728B52AA6E4}">
                  <adec:decorative xmlns:adec="http://schemas.microsoft.com/office/drawing/2017/decorative" val="1"/>
                </a:ext>
              </a:extLst>
            </p:cNvPr>
            <p:cNvSpPr/>
            <p:nvPr/>
          </p:nvSpPr>
          <p:spPr>
            <a:xfrm>
              <a:off x="3751858" y="4024370"/>
              <a:ext cx="1708964" cy="64807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Chefssamverkan</a:t>
              </a:r>
              <a:endParaRPr lang="sv-SE" sz="1050" dirty="0">
                <a:solidFill>
                  <a:schemeClr val="tx1"/>
                </a:solidFill>
              </a:endParaRPr>
            </a:p>
          </p:txBody>
        </p:sp>
        <p:sp>
          <p:nvSpPr>
            <p:cNvPr id="12" name="Rektangel med rundade hörn 11"/>
            <p:cNvSpPr/>
            <p:nvPr/>
          </p:nvSpPr>
          <p:spPr>
            <a:xfrm>
              <a:off x="2398396" y="1007963"/>
              <a:ext cx="1185040" cy="64807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sv-SE" sz="1200" dirty="0">
                  <a:solidFill>
                    <a:schemeClr val="tx1"/>
                  </a:solidFill>
                </a:rPr>
                <a:t>Styrgrupp</a:t>
              </a:r>
              <a:endParaRPr lang="sv-SE" sz="1050" dirty="0">
                <a:solidFill>
                  <a:schemeClr val="tx1"/>
                </a:solidFill>
              </a:endParaRPr>
            </a:p>
          </p:txBody>
        </p:sp>
        <p:sp>
          <p:nvSpPr>
            <p:cNvPr id="13" name="Rektangel med rundade hörn 12">
              <a:extLst>
                <a:ext uri="{C183D7F6-B498-43B3-948B-1728B52AA6E4}">
                  <adec:decorative xmlns:adec="http://schemas.microsoft.com/office/drawing/2017/decorative" val="1"/>
                </a:ext>
              </a:extLst>
            </p:cNvPr>
            <p:cNvSpPr/>
            <p:nvPr/>
          </p:nvSpPr>
          <p:spPr>
            <a:xfrm>
              <a:off x="5635665" y="1007963"/>
              <a:ext cx="1191220" cy="64807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sv-SE" sz="1200" dirty="0">
                  <a:solidFill>
                    <a:schemeClr val="tx1"/>
                  </a:solidFill>
                </a:rPr>
                <a:t>Styrgrupp</a:t>
              </a:r>
            </a:p>
          </p:txBody>
        </p:sp>
        <p:sp>
          <p:nvSpPr>
            <p:cNvPr id="14" name="Rektangel med rundade hörn 13">
              <a:extLst>
                <a:ext uri="{C183D7F6-B498-43B3-948B-1728B52AA6E4}">
                  <adec:decorative xmlns:adec="http://schemas.microsoft.com/office/drawing/2017/decorative" val="1"/>
                </a:ext>
              </a:extLst>
            </p:cNvPr>
            <p:cNvSpPr/>
            <p:nvPr/>
          </p:nvSpPr>
          <p:spPr>
            <a:xfrm>
              <a:off x="3751856" y="4823807"/>
              <a:ext cx="1686732" cy="64807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Mötesplats goda exempel</a:t>
              </a:r>
            </a:p>
          </p:txBody>
        </p:sp>
        <p:sp>
          <p:nvSpPr>
            <p:cNvPr id="15" name="Rektangel med rundade hörn 14">
              <a:extLst>
                <a:ext uri="{C183D7F6-B498-43B3-948B-1728B52AA6E4}">
                  <adec:decorative xmlns:adec="http://schemas.microsoft.com/office/drawing/2017/decorative" val="1"/>
                </a:ext>
              </a:extLst>
            </p:cNvPr>
            <p:cNvSpPr/>
            <p:nvPr/>
          </p:nvSpPr>
          <p:spPr>
            <a:xfrm>
              <a:off x="3751857" y="3240214"/>
              <a:ext cx="1686731" cy="64807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Utbildning</a:t>
              </a:r>
            </a:p>
          </p:txBody>
        </p:sp>
        <p:sp>
          <p:nvSpPr>
            <p:cNvPr id="16" name="Rektangel med rundade hörn 15">
              <a:extLst>
                <a:ext uri="{C183D7F6-B498-43B3-948B-1728B52AA6E4}">
                  <adec:decorative xmlns:adec="http://schemas.microsoft.com/office/drawing/2017/decorative" val="1"/>
                </a:ext>
              </a:extLst>
            </p:cNvPr>
            <p:cNvSpPr/>
            <p:nvPr/>
          </p:nvSpPr>
          <p:spPr>
            <a:xfrm>
              <a:off x="3751856" y="2495678"/>
              <a:ext cx="1708965" cy="64807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Samverkansplan</a:t>
              </a:r>
            </a:p>
          </p:txBody>
        </p:sp>
        <p:sp>
          <p:nvSpPr>
            <p:cNvPr id="17" name="Rektangel med rundade hörn 16"/>
            <p:cNvSpPr/>
            <p:nvPr/>
          </p:nvSpPr>
          <p:spPr>
            <a:xfrm>
              <a:off x="3751856" y="1764049"/>
              <a:ext cx="1708965" cy="648072"/>
            </a:xfrm>
            <a:prstGeom prst="round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Verksamhetsplaneringen</a:t>
              </a:r>
            </a:p>
          </p:txBody>
        </p:sp>
        <p:cxnSp>
          <p:nvCxnSpPr>
            <p:cNvPr id="18" name="Rak 17"/>
            <p:cNvCxnSpPr/>
            <p:nvPr/>
          </p:nvCxnSpPr>
          <p:spPr>
            <a:xfrm>
              <a:off x="6231275" y="1616825"/>
              <a:ext cx="0" cy="288032"/>
            </a:xfrm>
            <a:prstGeom prst="line">
              <a:avLst/>
            </a:prstGeom>
            <a:ln w="127000">
              <a:solidFill>
                <a:srgbClr val="33993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3654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70D6D0-CF3D-47AF-91A1-7207B0F58340}"/>
              </a:ext>
            </a:extLst>
          </p:cNvPr>
          <p:cNvSpPr>
            <a:spLocks noGrp="1"/>
          </p:cNvSpPr>
          <p:nvPr>
            <p:ph type="title"/>
          </p:nvPr>
        </p:nvSpPr>
        <p:spPr/>
        <p:txBody>
          <a:bodyPr/>
          <a:lstStyle/>
          <a:p>
            <a:r>
              <a:rPr lang="sv-SE" dirty="0"/>
              <a:t>Innehållsförteckning</a:t>
            </a:r>
          </a:p>
        </p:txBody>
      </p:sp>
      <p:sp>
        <p:nvSpPr>
          <p:cNvPr id="3" name="Platshållare för innehåll 2">
            <a:extLst>
              <a:ext uri="{FF2B5EF4-FFF2-40B4-BE49-F238E27FC236}">
                <a16:creationId xmlns:a16="http://schemas.microsoft.com/office/drawing/2014/main" id="{A7D07812-FA09-4BAE-927B-C40F575B819F}"/>
              </a:ext>
            </a:extLst>
          </p:cNvPr>
          <p:cNvSpPr>
            <a:spLocks noGrp="1"/>
          </p:cNvSpPr>
          <p:nvPr>
            <p:ph idx="1"/>
          </p:nvPr>
        </p:nvSpPr>
        <p:spPr/>
        <p:txBody>
          <a:bodyPr>
            <a:normAutofit fontScale="85000" lnSpcReduction="20000"/>
          </a:bodyPr>
          <a:lstStyle/>
          <a:p>
            <a:r>
              <a:rPr lang="sv-SE" dirty="0"/>
              <a:t>Snabbfakta 2025, bild 3</a:t>
            </a:r>
          </a:p>
          <a:p>
            <a:r>
              <a:rPr lang="sv-SE" dirty="0"/>
              <a:t>Fördelning män och kvinnor, bild 4</a:t>
            </a:r>
          </a:p>
          <a:p>
            <a:r>
              <a:rPr lang="sv-SE" dirty="0"/>
              <a:t>Projekt 2025, bild 5</a:t>
            </a:r>
          </a:p>
          <a:p>
            <a:r>
              <a:rPr lang="sv-SE" dirty="0"/>
              <a:t>Mer om projekten 2025, bild 6-12</a:t>
            </a:r>
          </a:p>
          <a:p>
            <a:r>
              <a:rPr lang="sv-SE" dirty="0"/>
              <a:t>Övrigt som skett under året, bild 13</a:t>
            </a:r>
          </a:p>
          <a:p>
            <a:r>
              <a:rPr lang="sv-SE" dirty="0"/>
              <a:t>Specifikt för Miljösamverkan Halland, bild 14</a:t>
            </a:r>
          </a:p>
          <a:p>
            <a:r>
              <a:rPr lang="sv-SE" dirty="0"/>
              <a:t>Ekonomi Miljösamverkan Västra Götaland, bild 15</a:t>
            </a:r>
          </a:p>
          <a:p>
            <a:r>
              <a:rPr lang="sv-SE" dirty="0"/>
              <a:t>Ekonomi Miljösamverkan Halland, bild 16</a:t>
            </a:r>
          </a:p>
          <a:p>
            <a:r>
              <a:rPr lang="sv-SE" dirty="0"/>
              <a:t>Kontaktuppgifter projektledarna, bild 17</a:t>
            </a:r>
          </a:p>
          <a:p>
            <a:r>
              <a:rPr lang="sv-SE" dirty="0"/>
              <a:t>Om Miljösamverkan, bild 18-22</a:t>
            </a:r>
          </a:p>
          <a:p>
            <a:r>
              <a:rPr lang="sv-SE" dirty="0"/>
              <a:t>Vinsterna med samverkan, bild 23</a:t>
            </a:r>
          </a:p>
          <a:p>
            <a:endParaRPr lang="sv-SE" dirty="0"/>
          </a:p>
          <a:p>
            <a:pPr marL="0" indent="0">
              <a:buNone/>
            </a:pPr>
            <a:endParaRPr lang="sv-SE" dirty="0"/>
          </a:p>
        </p:txBody>
      </p:sp>
    </p:spTree>
    <p:extLst>
      <p:ext uri="{BB962C8B-B14F-4D97-AF65-F5344CB8AC3E}">
        <p14:creationId xmlns:p14="http://schemas.microsoft.com/office/powerpoint/2010/main" val="368664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06F3C94-FF6E-E0D3-4C1D-5D859AE08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72492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4000" dirty="0"/>
              <a:t>Miljömyndighetens uppdrag ― varför vi finns till</a:t>
            </a:r>
          </a:p>
        </p:txBody>
      </p:sp>
      <p:pic>
        <p:nvPicPr>
          <p:cNvPr id="10" name="Bildobjekt 9" descr="Bild av en pil som ser ut som en bro för att visa att miljösamverkan är en bro mellan lagstiftningen och våra kunder">
            <a:extLst>
              <a:ext uri="{FF2B5EF4-FFF2-40B4-BE49-F238E27FC236}">
                <a16:creationId xmlns:a16="http://schemas.microsoft.com/office/drawing/2014/main" id="{9EC3958F-088E-4EF8-A555-91D23D229FA0}"/>
              </a:ext>
            </a:extLst>
          </p:cNvPr>
          <p:cNvPicPr>
            <a:picLocks noChangeAspect="1"/>
          </p:cNvPicPr>
          <p:nvPr/>
        </p:nvPicPr>
        <p:blipFill>
          <a:blip r:embed="rId3"/>
          <a:stretch>
            <a:fillRect/>
          </a:stretch>
        </p:blipFill>
        <p:spPr>
          <a:xfrm>
            <a:off x="2339283" y="1690688"/>
            <a:ext cx="7513434" cy="3807560"/>
          </a:xfrm>
          <a:prstGeom prst="rect">
            <a:avLst/>
          </a:prstGeom>
        </p:spPr>
      </p:pic>
    </p:spTree>
    <p:extLst>
      <p:ext uri="{BB962C8B-B14F-4D97-AF65-F5344CB8AC3E}">
        <p14:creationId xmlns:p14="http://schemas.microsoft.com/office/powerpoint/2010/main" val="197550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9CC6967-2F49-E820-76CE-B6D27647DC21}"/>
              </a:ext>
            </a:extLst>
          </p:cNvPr>
          <p:cNvSpPr>
            <a:spLocks noGrp="1"/>
          </p:cNvSpPr>
          <p:nvPr>
            <p:ph type="title"/>
          </p:nvPr>
        </p:nvSpPr>
        <p:spPr>
          <a:xfrm>
            <a:off x="1263033" y="22392"/>
            <a:ext cx="10190790" cy="887558"/>
          </a:xfrm>
        </p:spPr>
        <p:txBody>
          <a:bodyPr/>
          <a:lstStyle/>
          <a:p>
            <a:r>
              <a:rPr lang="sv-SE" dirty="0"/>
              <a:t>Organisation</a:t>
            </a:r>
          </a:p>
        </p:txBody>
      </p:sp>
      <p:sp>
        <p:nvSpPr>
          <p:cNvPr id="22" name="Textruta 1">
            <a:extLst>
              <a:ext uri="{FF2B5EF4-FFF2-40B4-BE49-F238E27FC236}">
                <a16:creationId xmlns:a16="http://schemas.microsoft.com/office/drawing/2014/main" id="{18743FAC-493D-6A9D-FB88-4829F2A0D8FF}"/>
              </a:ext>
            </a:extLst>
          </p:cNvPr>
          <p:cNvSpPr txBox="1"/>
          <p:nvPr/>
        </p:nvSpPr>
        <p:spPr>
          <a:xfrm>
            <a:off x="1263033" y="1187601"/>
            <a:ext cx="2393489" cy="4872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Verksamhetsplanering</a:t>
            </a:r>
            <a:br>
              <a:rPr lang="sv-SE" sz="1200" dirty="0">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Strategiska beslut</a:t>
            </a:r>
          </a:p>
        </p:txBody>
      </p:sp>
      <p:sp>
        <p:nvSpPr>
          <p:cNvPr id="27" name="AutoShape 11">
            <a:extLst>
              <a:ext uri="{FF2B5EF4-FFF2-40B4-BE49-F238E27FC236}">
                <a16:creationId xmlns:a16="http://schemas.microsoft.com/office/drawing/2014/main" id="{0D0A6FF7-7768-DE44-2BFD-011DB5CDBFD8}"/>
              </a:ext>
            </a:extLst>
          </p:cNvPr>
          <p:cNvSpPr>
            <a:spLocks noChangeArrowheads="1"/>
          </p:cNvSpPr>
          <p:nvPr/>
        </p:nvSpPr>
        <p:spPr bwMode="auto">
          <a:xfrm>
            <a:off x="3355495" y="1070581"/>
            <a:ext cx="5481010" cy="781051"/>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effectLst/>
                <a:latin typeface="Arial" panose="020B0604020202020204" pitchFamily="34" charset="0"/>
                <a:ea typeface="Calibri" panose="020F0502020204030204" pitchFamily="34" charset="0"/>
                <a:cs typeface="Times New Roman" panose="02020603050405020304" pitchFamily="18" charset="0"/>
              </a:rPr>
              <a:t>Gemensam styrgrupp Miljösamverkan Väst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95"/>
              </a:spcBef>
              <a:spcAft>
                <a:spcPts val="800"/>
              </a:spcAft>
            </a:pPr>
            <a:r>
              <a:rPr lang="sv-SE" sz="1100" kern="1200" dirty="0">
                <a:effectLst/>
                <a:latin typeface="Arial" panose="020B0604020202020204" pitchFamily="34" charset="0"/>
                <a:ea typeface="Calibri" panose="020F0502020204030204" pitchFamily="34" charset="0"/>
                <a:cs typeface="Times New Roman" panose="02020603050405020304" pitchFamily="18" charset="0"/>
              </a:rPr>
              <a:t>Länsstyrelsen (två från Västra Götaland och en från Halland)</a:t>
            </a:r>
            <a:br>
              <a:rPr lang="sv-SE" sz="1100" kern="1200" dirty="0">
                <a:effectLst/>
                <a:latin typeface="Arial" panose="020B0604020202020204" pitchFamily="34" charset="0"/>
                <a:ea typeface="Calibri" panose="020F0502020204030204" pitchFamily="34" charset="0"/>
                <a:cs typeface="Times New Roman" panose="02020603050405020304" pitchFamily="18" charset="0"/>
              </a:rPr>
            </a:br>
            <a:r>
              <a:rPr lang="sv-SE" sz="1100" kern="1200" dirty="0">
                <a:effectLst/>
                <a:latin typeface="Arial" panose="020B0604020202020204" pitchFamily="34" charset="0"/>
                <a:ea typeface="Calibri" panose="020F0502020204030204" pitchFamily="34" charset="0"/>
                <a:cs typeface="Times New Roman" panose="02020603050405020304" pitchFamily="18" charset="0"/>
              </a:rPr>
              <a:t>En miljöchef från respektive länsdel (fyra från Västra Götaland och en från Halland)</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ruta 2">
            <a:extLst>
              <a:ext uri="{FF2B5EF4-FFF2-40B4-BE49-F238E27FC236}">
                <a16:creationId xmlns:a16="http://schemas.microsoft.com/office/drawing/2014/main" id="{D065E4FD-0407-B67B-8DC0-DFA87A2C802C}"/>
              </a:ext>
            </a:extLst>
          </p:cNvPr>
          <p:cNvSpPr txBox="1"/>
          <p:nvPr/>
        </p:nvSpPr>
        <p:spPr>
          <a:xfrm>
            <a:off x="1263033" y="2075920"/>
            <a:ext cx="2418900" cy="6743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Verksamhetsplan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Budget</a:t>
            </a:r>
            <a:br>
              <a:rPr lang="sv-SE" sz="1200" dirty="0">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Principbeslut</a:t>
            </a:r>
          </a:p>
        </p:txBody>
      </p:sp>
      <p:sp>
        <p:nvSpPr>
          <p:cNvPr id="28" name="AutoShape 10">
            <a:extLst>
              <a:ext uri="{FF2B5EF4-FFF2-40B4-BE49-F238E27FC236}">
                <a16:creationId xmlns:a16="http://schemas.microsoft.com/office/drawing/2014/main" id="{58AFB18F-C142-AB81-2867-E38AD6288B46}"/>
              </a:ext>
            </a:extLst>
          </p:cNvPr>
          <p:cNvSpPr>
            <a:spLocks noChangeArrowheads="1"/>
          </p:cNvSpPr>
          <p:nvPr/>
        </p:nvSpPr>
        <p:spPr bwMode="auto">
          <a:xfrm>
            <a:off x="3355495" y="2036814"/>
            <a:ext cx="2611056" cy="857479"/>
          </a:xfrm>
          <a:prstGeom prst="flowChartProcess">
            <a:avLst/>
          </a:prstGeom>
          <a:solidFill>
            <a:schemeClr val="bg1">
              <a:alpha val="50195"/>
            </a:schemeClr>
          </a:solidFill>
          <a:ln w="12700">
            <a:solidFill>
              <a:schemeClr val="tx1"/>
            </a:solidFill>
            <a:miter lim="800000"/>
            <a:headEnd/>
            <a:tailEnd/>
          </a:ln>
        </p:spPr>
        <p:txBody>
          <a:bodyPr wrap="square" anchor="ctr">
            <a:sp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Styrgrupp Västra Götaland</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95"/>
              </a:spcBef>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Länsstyrelsen två representanter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95"/>
              </a:spcBef>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miljöchef från respektive länsdel</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AutoShape 10">
            <a:extLst>
              <a:ext uri="{FF2B5EF4-FFF2-40B4-BE49-F238E27FC236}">
                <a16:creationId xmlns:a16="http://schemas.microsoft.com/office/drawing/2014/main" id="{61047BB9-C790-A27E-C555-F587D43385A8}"/>
              </a:ext>
            </a:extLst>
          </p:cNvPr>
          <p:cNvSpPr>
            <a:spLocks noChangeArrowheads="1"/>
          </p:cNvSpPr>
          <p:nvPr/>
        </p:nvSpPr>
        <p:spPr bwMode="auto">
          <a:xfrm>
            <a:off x="6196023" y="2036813"/>
            <a:ext cx="2640482" cy="857479"/>
          </a:xfrm>
          <a:prstGeom prst="flowChartProcess">
            <a:avLst/>
          </a:prstGeom>
          <a:solidFill>
            <a:schemeClr val="bg1">
              <a:alpha val="50195"/>
            </a:schemeClr>
          </a:solidFill>
          <a:ln w="12700">
            <a:solidFill>
              <a:schemeClr val="tx1"/>
            </a:solidFill>
            <a:miter lim="800000"/>
            <a:headEnd/>
            <a:tailEnd/>
          </a:ln>
        </p:spPr>
        <p:txBody>
          <a:bodyPr wrap="square" anchor="ctr">
            <a:sp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Styrgrupp Halland</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95"/>
              </a:spcBef>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Länsstyrelsen två representanter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95"/>
              </a:spcBef>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miljöchef från respektive kommun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ruta 4">
            <a:extLst>
              <a:ext uri="{FF2B5EF4-FFF2-40B4-BE49-F238E27FC236}">
                <a16:creationId xmlns:a16="http://schemas.microsoft.com/office/drawing/2014/main" id="{782511AF-D3F5-54FE-5201-4691632B96A5}"/>
              </a:ext>
            </a:extLst>
          </p:cNvPr>
          <p:cNvSpPr txBox="1"/>
          <p:nvPr/>
        </p:nvSpPr>
        <p:spPr>
          <a:xfrm>
            <a:off x="1263033" y="3269950"/>
            <a:ext cx="2393489" cy="12511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Planering</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Underlagsmaterial</a:t>
            </a:r>
            <a:br>
              <a:rPr lang="sv-SE" sz="1200" dirty="0">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Handledningar</a:t>
            </a:r>
            <a:br>
              <a:rPr lang="sv-SE" sz="1200" dirty="0">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Samordning</a:t>
            </a:r>
            <a:br>
              <a:rPr lang="sv-SE" sz="1200" dirty="0">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Information</a:t>
            </a:r>
            <a:br>
              <a:rPr lang="sv-SE" sz="1200" dirty="0">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Samverkan</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8" name="AutoShape 11">
            <a:extLst>
              <a:ext uri="{FF2B5EF4-FFF2-40B4-BE49-F238E27FC236}">
                <a16:creationId xmlns:a16="http://schemas.microsoft.com/office/drawing/2014/main" id="{E48C1E1B-56C9-1F65-02A1-A9310D94F417}"/>
              </a:ext>
              <a:ext uri="{C183D7F6-B498-43B3-948B-1728B52AA6E4}">
                <adec:decorative xmlns:adec="http://schemas.microsoft.com/office/drawing/2017/decorative" val="1"/>
              </a:ext>
            </a:extLst>
          </p:cNvPr>
          <p:cNvSpPr>
            <a:spLocks noChangeArrowheads="1"/>
          </p:cNvSpPr>
          <p:nvPr/>
        </p:nvSpPr>
        <p:spPr bwMode="auto">
          <a:xfrm>
            <a:off x="3371005" y="3678356"/>
            <a:ext cx="1120258" cy="449101"/>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Projektledare</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AutoShape 11">
            <a:extLst>
              <a:ext uri="{FF2B5EF4-FFF2-40B4-BE49-F238E27FC236}">
                <a16:creationId xmlns:a16="http://schemas.microsoft.com/office/drawing/2014/main" id="{FA7F3433-4289-A334-11DF-B7A0D373011D}"/>
              </a:ext>
              <a:ext uri="{C183D7F6-B498-43B3-948B-1728B52AA6E4}">
                <adec:decorative xmlns:adec="http://schemas.microsoft.com/office/drawing/2017/decorative" val="1"/>
              </a:ext>
            </a:extLst>
          </p:cNvPr>
          <p:cNvSpPr>
            <a:spLocks noChangeArrowheads="1"/>
          </p:cNvSpPr>
          <p:nvPr/>
        </p:nvSpPr>
        <p:spPr bwMode="auto">
          <a:xfrm>
            <a:off x="4619909" y="3283940"/>
            <a:ext cx="1455948" cy="1237932"/>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Beredningsgrupp</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Projektledare</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Miljökontor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Länsstyrelsen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AutoShape 11">
            <a:extLst>
              <a:ext uri="{FF2B5EF4-FFF2-40B4-BE49-F238E27FC236}">
                <a16:creationId xmlns:a16="http://schemas.microsoft.com/office/drawing/2014/main" id="{3467B5DB-55E2-9EEE-5472-ADFB0EF5DED5}"/>
              </a:ext>
              <a:ext uri="{C183D7F6-B498-43B3-948B-1728B52AA6E4}">
                <adec:decorative xmlns:adec="http://schemas.microsoft.com/office/drawing/2017/decorative" val="1"/>
              </a:ext>
            </a:extLst>
          </p:cNvPr>
          <p:cNvSpPr>
            <a:spLocks noChangeArrowheads="1"/>
          </p:cNvSpPr>
          <p:nvPr/>
        </p:nvSpPr>
        <p:spPr bwMode="auto">
          <a:xfrm>
            <a:off x="7533511" y="3108185"/>
            <a:ext cx="1302994" cy="627540"/>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Chefssamverkan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Miljökontor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AutoShape 11">
            <a:extLst>
              <a:ext uri="{FF2B5EF4-FFF2-40B4-BE49-F238E27FC236}">
                <a16:creationId xmlns:a16="http://schemas.microsoft.com/office/drawing/2014/main" id="{94D8186C-C4AE-4241-20F2-3CE66E79A8EE}"/>
              </a:ext>
              <a:ext uri="{C183D7F6-B498-43B3-948B-1728B52AA6E4}">
                <adec:decorative xmlns:adec="http://schemas.microsoft.com/office/drawing/2017/decorative" val="1"/>
              </a:ext>
            </a:extLst>
          </p:cNvPr>
          <p:cNvSpPr>
            <a:spLocks noChangeArrowheads="1"/>
          </p:cNvSpPr>
          <p:nvPr/>
        </p:nvSpPr>
        <p:spPr bwMode="auto">
          <a:xfrm>
            <a:off x="7533511" y="3791830"/>
            <a:ext cx="1302994" cy="900430"/>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Chefsnätverket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Miljökontor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Länsstyrelsen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AutoShape 11">
            <a:extLst>
              <a:ext uri="{FF2B5EF4-FFF2-40B4-BE49-F238E27FC236}">
                <a16:creationId xmlns:a16="http://schemas.microsoft.com/office/drawing/2014/main" id="{48A2D0DD-815C-FD50-83F3-2000037DAA0D}"/>
              </a:ext>
              <a:ext uri="{C183D7F6-B498-43B3-948B-1728B52AA6E4}">
                <adec:decorative xmlns:adec="http://schemas.microsoft.com/office/drawing/2017/decorative" val="1"/>
              </a:ext>
            </a:extLst>
          </p:cNvPr>
          <p:cNvSpPr>
            <a:spLocks noChangeArrowheads="1"/>
          </p:cNvSpPr>
          <p:nvPr/>
        </p:nvSpPr>
        <p:spPr bwMode="auto">
          <a:xfrm>
            <a:off x="6204503" y="3270768"/>
            <a:ext cx="1200362" cy="1251104"/>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Projektgrupper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Projektledare</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Miljökontor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Länsstyrelsen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ruta 5">
            <a:extLst>
              <a:ext uri="{FF2B5EF4-FFF2-40B4-BE49-F238E27FC236}">
                <a16:creationId xmlns:a16="http://schemas.microsoft.com/office/drawing/2014/main" id="{0915D436-2C99-E154-23B6-25F8F72FF1B9}"/>
              </a:ext>
            </a:extLst>
          </p:cNvPr>
          <p:cNvSpPr txBox="1"/>
          <p:nvPr/>
        </p:nvSpPr>
        <p:spPr>
          <a:xfrm>
            <a:off x="1263033" y="5001613"/>
            <a:ext cx="2393489" cy="34568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Administrativt stöd</a:t>
            </a:r>
          </a:p>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4" name="AutoShape 19">
            <a:extLst>
              <a:ext uri="{FF2B5EF4-FFF2-40B4-BE49-F238E27FC236}">
                <a16:creationId xmlns:a16="http://schemas.microsoft.com/office/drawing/2014/main" id="{DBB612F1-4EC5-71AD-4918-9B8390583047}"/>
              </a:ext>
            </a:extLst>
          </p:cNvPr>
          <p:cNvSpPr>
            <a:spLocks noChangeArrowheads="1"/>
          </p:cNvSpPr>
          <p:nvPr/>
        </p:nvSpPr>
        <p:spPr bwMode="auto">
          <a:xfrm>
            <a:off x="3373607" y="4954153"/>
            <a:ext cx="2317822" cy="433070"/>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Region Halland </a:t>
            </a: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 Miljösamverkan Halland</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AutoShape 19">
            <a:extLst>
              <a:ext uri="{FF2B5EF4-FFF2-40B4-BE49-F238E27FC236}">
                <a16:creationId xmlns:a16="http://schemas.microsoft.com/office/drawing/2014/main" id="{5C5B6761-A8B5-83A7-0F0A-A057DCFD74BC}"/>
              </a:ext>
            </a:extLst>
          </p:cNvPr>
          <p:cNvSpPr>
            <a:spLocks noChangeArrowheads="1"/>
          </p:cNvSpPr>
          <p:nvPr/>
        </p:nvSpPr>
        <p:spPr bwMode="auto">
          <a:xfrm>
            <a:off x="5923447" y="4954153"/>
            <a:ext cx="2913058" cy="433070"/>
          </a:xfrm>
          <a:prstGeom prst="flowChartProcess">
            <a:avLst/>
          </a:prstGeom>
          <a:solidFill>
            <a:schemeClr val="bg1">
              <a:alpha val="50195"/>
            </a:schemeClr>
          </a:solid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Länsstyrelsen Västra Götaland </a:t>
            </a: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 Miljösamverkan Västra Götaland</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ruta 6">
            <a:extLst>
              <a:ext uri="{FF2B5EF4-FFF2-40B4-BE49-F238E27FC236}">
                <a16:creationId xmlns:a16="http://schemas.microsoft.com/office/drawing/2014/main" id="{B7DF5E83-27E4-083B-9EA1-FB608FFEE8F2}"/>
              </a:ext>
            </a:extLst>
          </p:cNvPr>
          <p:cNvSpPr txBox="1"/>
          <p:nvPr/>
        </p:nvSpPr>
        <p:spPr>
          <a:xfrm>
            <a:off x="1263033" y="5732709"/>
            <a:ext cx="2393489" cy="69832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Lokalt genomförande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och kontakter med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målgrupperna</a:t>
            </a:r>
          </a:p>
        </p:txBody>
      </p:sp>
      <p:sp>
        <p:nvSpPr>
          <p:cNvPr id="36" name="AutoShape 12">
            <a:extLst>
              <a:ext uri="{FF2B5EF4-FFF2-40B4-BE49-F238E27FC236}">
                <a16:creationId xmlns:a16="http://schemas.microsoft.com/office/drawing/2014/main" id="{E0947E21-2735-E8C3-3367-5EB16B85F648}"/>
              </a:ext>
            </a:extLst>
          </p:cNvPr>
          <p:cNvSpPr>
            <a:spLocks noChangeArrowheads="1"/>
          </p:cNvSpPr>
          <p:nvPr/>
        </p:nvSpPr>
        <p:spPr bwMode="auto">
          <a:xfrm>
            <a:off x="3371005" y="5804051"/>
            <a:ext cx="3066516" cy="548099"/>
          </a:xfrm>
          <a:prstGeom prst="flowChartProcess">
            <a:avLst/>
          </a:prstGeom>
          <a:solidFill>
            <a:schemeClr val="bg1">
              <a:alpha val="50195"/>
            </a:schemeClr>
          </a:solidFill>
          <a:ln w="12700">
            <a:solidFill>
              <a:schemeClr val="tx1"/>
            </a:solidFill>
            <a:miter lim="800000"/>
            <a:headEnd/>
            <a:tailEnd/>
          </a:ln>
        </p:spPr>
        <p:txBody>
          <a:bodyPr wrap="square" anchor="ctr">
            <a:sp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Kontaktpersoner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på varje miljökontor</a:t>
            </a:r>
            <a:r>
              <a:rPr lang="sv-SE" sz="1100" dirty="0">
                <a:latin typeface="Calibri" panose="020F0502020204030204" pitchFamily="34" charset="0"/>
                <a:ea typeface="Calibri" panose="020F0502020204030204" pitchFamily="34" charset="0"/>
                <a:cs typeface="Times New Roman" panose="02020603050405020304" pitchFamily="18" charset="0"/>
              </a:rPr>
              <a:t> </a:t>
            </a: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samt på</a:t>
            </a:r>
            <a:r>
              <a:rPr lang="sv-SE" sz="1100" dirty="0">
                <a:latin typeface="Calibri" panose="020F0502020204030204" pitchFamily="34" charset="0"/>
                <a:ea typeface="Calibri" panose="020F0502020204030204" pitchFamily="34" charset="0"/>
                <a:cs typeface="Times New Roman" panose="02020603050405020304" pitchFamily="18" charset="0"/>
              </a:rPr>
              <a:t> </a:t>
            </a:r>
            <a:r>
              <a:rPr lang="sv-SE"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Länsstyrelsen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AutoShape 13">
            <a:extLst>
              <a:ext uri="{FF2B5EF4-FFF2-40B4-BE49-F238E27FC236}">
                <a16:creationId xmlns:a16="http://schemas.microsoft.com/office/drawing/2014/main" id="{68DF532B-ED68-1B3B-EDA2-670EBE1A25D8}"/>
              </a:ext>
            </a:extLst>
          </p:cNvPr>
          <p:cNvSpPr>
            <a:spLocks noChangeArrowheads="1"/>
          </p:cNvSpPr>
          <p:nvPr/>
        </p:nvSpPr>
        <p:spPr bwMode="auto">
          <a:xfrm>
            <a:off x="6822674" y="5664875"/>
            <a:ext cx="2013831" cy="828000"/>
          </a:xfrm>
          <a:prstGeom prst="flowChartProcess">
            <a:avLst/>
          </a:prstGeom>
          <a:noFill/>
          <a:ln w="12700">
            <a:solidFill>
              <a:schemeClr val="tx1"/>
            </a:solidFill>
            <a:miter lim="800000"/>
            <a:headEnd/>
            <a:tailEnd/>
          </a:ln>
        </p:spPr>
        <p:txBody>
          <a:bodyPr wrap="square" anchor="ctr">
            <a:noAutofit/>
          </a:bodyPr>
          <a:lstStyle/>
          <a:p>
            <a:pPr fontAlgn="base">
              <a:lnSpc>
                <a:spcPct val="107000"/>
              </a:lnSpc>
              <a:spcAft>
                <a:spcPts val="800"/>
              </a:spcAft>
            </a:pPr>
            <a:r>
              <a:rPr lang="sv-SE"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Annan personal på kommunerna och   Länsstyrelsen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92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1D45349-5DBB-4EA8-9456-48564467F209}"/>
              </a:ext>
            </a:extLst>
          </p:cNvPr>
          <p:cNvSpPr txBox="1">
            <a:spLocks noGrp="1"/>
          </p:cNvSpPr>
          <p:nvPr>
            <p:ph type="title" idx="4294967295"/>
          </p:nvPr>
        </p:nvSpPr>
        <p:spPr>
          <a:xfrm>
            <a:off x="355885" y="407684"/>
            <a:ext cx="6090557" cy="940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dirty="0">
                <a:ln>
                  <a:noFill/>
                </a:ln>
                <a:solidFill>
                  <a:schemeClr val="tx1"/>
                </a:solidFill>
                <a:effectLst/>
                <a:uLnTx/>
                <a:uFillTx/>
                <a:latin typeface="+mj-lt"/>
                <a:ea typeface="+mj-ea"/>
                <a:cs typeface="+mj-cs"/>
              </a:rPr>
              <a:t>Vinsterna med Miljösamverkan</a:t>
            </a:r>
          </a:p>
        </p:txBody>
      </p:sp>
      <p:graphicFrame>
        <p:nvGraphicFramePr>
          <p:cNvPr id="5" name="Diagram 4" descr="Cirkeldiagram med vinsterna med miljösamverkan. ">
            <a:extLst>
              <a:ext uri="{FF2B5EF4-FFF2-40B4-BE49-F238E27FC236}">
                <a16:creationId xmlns:a16="http://schemas.microsoft.com/office/drawing/2014/main" id="{F991BD3D-F803-4C47-B6A0-A3F2C1AE4C9E}"/>
              </a:ext>
            </a:extLst>
          </p:cNvPr>
          <p:cNvGraphicFramePr/>
          <p:nvPr/>
        </p:nvGraphicFramePr>
        <p:xfrm>
          <a:off x="3150823" y="407684"/>
          <a:ext cx="7699686" cy="659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71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D9A2D0-82D6-44EF-B056-9DEA369122BF}"/>
              </a:ext>
            </a:extLst>
          </p:cNvPr>
          <p:cNvSpPr>
            <a:spLocks noGrp="1"/>
          </p:cNvSpPr>
          <p:nvPr>
            <p:ph type="title"/>
          </p:nvPr>
        </p:nvSpPr>
        <p:spPr/>
        <p:txBody>
          <a:bodyPr/>
          <a:lstStyle/>
          <a:p>
            <a:r>
              <a:rPr lang="sv-SE" dirty="0"/>
              <a:t>Snabbfakta 2025</a:t>
            </a:r>
          </a:p>
        </p:txBody>
      </p:sp>
      <p:sp>
        <p:nvSpPr>
          <p:cNvPr id="3" name="Platshållare för innehåll 2">
            <a:extLst>
              <a:ext uri="{FF2B5EF4-FFF2-40B4-BE49-F238E27FC236}">
                <a16:creationId xmlns:a16="http://schemas.microsoft.com/office/drawing/2014/main" id="{AB48B73F-AAA0-4EF5-AAC4-9DF72EE4F7DF}"/>
              </a:ext>
            </a:extLst>
          </p:cNvPr>
          <p:cNvSpPr>
            <a:spLocks noGrp="1"/>
          </p:cNvSpPr>
          <p:nvPr>
            <p:ph idx="1"/>
          </p:nvPr>
        </p:nvSpPr>
        <p:spPr/>
        <p:txBody>
          <a:bodyPr>
            <a:normAutofit fontScale="85000" lnSpcReduction="20000"/>
          </a:bodyPr>
          <a:lstStyle/>
          <a:p>
            <a:pPr algn="l"/>
            <a:r>
              <a:rPr lang="sv-SE" sz="2800" b="1" dirty="0"/>
              <a:t>35 </a:t>
            </a:r>
            <a:r>
              <a:rPr lang="sv-SE" sz="2800" dirty="0"/>
              <a:t>personer deltog i projektgrupper. </a:t>
            </a:r>
          </a:p>
          <a:p>
            <a:pPr algn="l"/>
            <a:endParaRPr lang="sv-SE" sz="2800" dirty="0"/>
          </a:p>
          <a:p>
            <a:pPr algn="l"/>
            <a:r>
              <a:rPr lang="sv-SE" b="1" dirty="0"/>
              <a:t>34</a:t>
            </a:r>
            <a:r>
              <a:rPr lang="sv-SE" sz="2800" dirty="0"/>
              <a:t> personer deltog i Beredningsgrupp</a:t>
            </a:r>
            <a:r>
              <a:rPr lang="sv-SE" sz="2800"/>
              <a:t>, styrgrupp </a:t>
            </a:r>
            <a:r>
              <a:rPr lang="sv-SE" sz="2800" dirty="0"/>
              <a:t>och Chefssamverkan. </a:t>
            </a:r>
            <a:endParaRPr lang="sv-SE" sz="2800" dirty="0">
              <a:latin typeface="+mj-lt"/>
              <a:cs typeface="Arial" panose="020B0604020202020204" pitchFamily="34" charset="0"/>
            </a:endParaRPr>
          </a:p>
          <a:p>
            <a:pPr algn="l"/>
            <a:endParaRPr lang="sv-SE" sz="2800" dirty="0"/>
          </a:p>
          <a:p>
            <a:pPr algn="l"/>
            <a:r>
              <a:rPr lang="sv-SE" b="1" dirty="0"/>
              <a:t>29</a:t>
            </a:r>
            <a:r>
              <a:rPr lang="sv-SE" sz="2800" b="1" dirty="0"/>
              <a:t> </a:t>
            </a:r>
            <a:r>
              <a:rPr lang="sv-SE" sz="2800" dirty="0"/>
              <a:t>av 44 miljökontor har deltagit i någon av dessa grupper.</a:t>
            </a:r>
          </a:p>
          <a:p>
            <a:pPr algn="l"/>
            <a:endParaRPr lang="sv-SE" sz="2800" dirty="0"/>
          </a:p>
          <a:p>
            <a:pPr algn="l"/>
            <a:r>
              <a:rPr lang="sv-SE" b="1" dirty="0"/>
              <a:t>6</a:t>
            </a:r>
            <a:r>
              <a:rPr lang="sv-SE" sz="2800" dirty="0"/>
              <a:t> projekt, varav 4 har avslutats.</a:t>
            </a:r>
          </a:p>
          <a:p>
            <a:pPr lvl="0" algn="l"/>
            <a:endParaRPr lang="sv-SE" sz="2800" b="1" dirty="0"/>
          </a:p>
          <a:p>
            <a:pPr algn="l"/>
            <a:r>
              <a:rPr lang="sv-SE" b="1" dirty="0"/>
              <a:t>12</a:t>
            </a:r>
            <a:r>
              <a:rPr lang="sv-SE" sz="2800" b="1" dirty="0"/>
              <a:t> </a:t>
            </a:r>
            <a:r>
              <a:rPr lang="sv-SE" sz="2800" dirty="0"/>
              <a:t>seminarier/träffar.</a:t>
            </a:r>
          </a:p>
          <a:p>
            <a:pPr algn="l"/>
            <a:endParaRPr lang="sv-SE" sz="2800" dirty="0">
              <a:highlight>
                <a:srgbClr val="FFFF00"/>
              </a:highlight>
            </a:endParaRPr>
          </a:p>
          <a:p>
            <a:pPr algn="l"/>
            <a:r>
              <a:rPr lang="sv-SE" b="1" dirty="0"/>
              <a:t>70</a:t>
            </a:r>
            <a:r>
              <a:rPr lang="sv-SE" sz="2800" dirty="0"/>
              <a:t> möten har hållits av Miljösamverkan.</a:t>
            </a:r>
            <a:endParaRPr lang="sv-SE" dirty="0"/>
          </a:p>
        </p:txBody>
      </p:sp>
    </p:spTree>
    <p:extLst>
      <p:ext uri="{BB962C8B-B14F-4D97-AF65-F5344CB8AC3E}">
        <p14:creationId xmlns:p14="http://schemas.microsoft.com/office/powerpoint/2010/main" val="100512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dirty="0"/>
              <a:t>Fördelning kvinnor och män</a:t>
            </a:r>
          </a:p>
        </p:txBody>
      </p:sp>
      <p:graphicFrame>
        <p:nvGraphicFramePr>
          <p:cNvPr id="7" name="Tabell 6"/>
          <p:cNvGraphicFramePr>
            <a:graphicFrameLocks noGrp="1"/>
          </p:cNvGraphicFramePr>
          <p:nvPr>
            <p:extLst>
              <p:ext uri="{D42A27DB-BD31-4B8C-83A1-F6EECF244321}">
                <p14:modId xmlns:p14="http://schemas.microsoft.com/office/powerpoint/2010/main" val="2148889103"/>
              </p:ext>
            </p:extLst>
          </p:nvPr>
        </p:nvGraphicFramePr>
        <p:xfrm>
          <a:off x="1007534" y="1523051"/>
          <a:ext cx="7765577" cy="4737404"/>
        </p:xfrm>
        <a:graphic>
          <a:graphicData uri="http://schemas.openxmlformats.org/drawingml/2006/table">
            <a:tbl>
              <a:tblPr firstRow="1" bandRow="1">
                <a:tableStyleId>{5C22544A-7EE6-4342-B048-85BDC9FD1C3A}</a:tableStyleId>
              </a:tblPr>
              <a:tblGrid>
                <a:gridCol w="2757017">
                  <a:extLst>
                    <a:ext uri="{9D8B030D-6E8A-4147-A177-3AD203B41FA5}">
                      <a16:colId xmlns:a16="http://schemas.microsoft.com/office/drawing/2014/main" val="3141967194"/>
                    </a:ext>
                  </a:extLst>
                </a:gridCol>
                <a:gridCol w="1669520">
                  <a:extLst>
                    <a:ext uri="{9D8B030D-6E8A-4147-A177-3AD203B41FA5}">
                      <a16:colId xmlns:a16="http://schemas.microsoft.com/office/drawing/2014/main" val="3593227053"/>
                    </a:ext>
                  </a:extLst>
                </a:gridCol>
                <a:gridCol w="1669520">
                  <a:extLst>
                    <a:ext uri="{9D8B030D-6E8A-4147-A177-3AD203B41FA5}">
                      <a16:colId xmlns:a16="http://schemas.microsoft.com/office/drawing/2014/main" val="1225469011"/>
                    </a:ext>
                  </a:extLst>
                </a:gridCol>
                <a:gridCol w="1669520">
                  <a:extLst>
                    <a:ext uri="{9D8B030D-6E8A-4147-A177-3AD203B41FA5}">
                      <a16:colId xmlns:a16="http://schemas.microsoft.com/office/drawing/2014/main" val="1254613771"/>
                    </a:ext>
                  </a:extLst>
                </a:gridCol>
              </a:tblGrid>
              <a:tr h="459783">
                <a:tc>
                  <a:txBody>
                    <a:bodyPr/>
                    <a:lstStyle/>
                    <a:p>
                      <a:r>
                        <a:rPr lang="sv-SE" sz="1600" b="1" dirty="0">
                          <a:latin typeface="+mn-lt"/>
                        </a:rPr>
                        <a:t>Grupp</a:t>
                      </a:r>
                    </a:p>
                  </a:txBody>
                  <a:tcPr marL="68580" marR="68580" marT="34290" marB="34290" anchor="ctr">
                    <a:solidFill>
                      <a:srgbClr val="1D5A78"/>
                    </a:solidFill>
                  </a:tcPr>
                </a:tc>
                <a:tc>
                  <a:txBody>
                    <a:bodyPr/>
                    <a:lstStyle/>
                    <a:p>
                      <a:r>
                        <a:rPr lang="sv-SE" sz="1600" b="1" dirty="0">
                          <a:latin typeface="+mn-lt"/>
                        </a:rPr>
                        <a:t>Andel</a:t>
                      </a:r>
                      <a:r>
                        <a:rPr lang="sv-SE" sz="1600" b="1" baseline="0" dirty="0">
                          <a:latin typeface="+mn-lt"/>
                        </a:rPr>
                        <a:t> kvinnor (%)</a:t>
                      </a:r>
                      <a:endParaRPr lang="sv-SE" sz="1600" b="1" dirty="0">
                        <a:latin typeface="+mn-lt"/>
                      </a:endParaRPr>
                    </a:p>
                  </a:txBody>
                  <a:tcPr marL="68580" marR="68580" marT="34290" marB="34290" anchor="ctr">
                    <a:solidFill>
                      <a:srgbClr val="1D5A78"/>
                    </a:solidFill>
                  </a:tcPr>
                </a:tc>
                <a:tc>
                  <a:txBody>
                    <a:bodyPr/>
                    <a:lstStyle/>
                    <a:p>
                      <a:r>
                        <a:rPr lang="sv-SE" sz="1600" b="1" dirty="0">
                          <a:latin typeface="+mn-lt"/>
                        </a:rPr>
                        <a:t>Andel män (%)</a:t>
                      </a:r>
                    </a:p>
                  </a:txBody>
                  <a:tcPr marL="68580" marR="68580" marT="34290" marB="34290" anchor="ctr">
                    <a:solidFill>
                      <a:srgbClr val="1D5A78"/>
                    </a:solidFill>
                  </a:tcPr>
                </a:tc>
                <a:tc>
                  <a:txBody>
                    <a:bodyPr/>
                    <a:lstStyle/>
                    <a:p>
                      <a:r>
                        <a:rPr lang="sv-SE" sz="1600" b="1" dirty="0">
                          <a:latin typeface="+mn-lt"/>
                        </a:rPr>
                        <a:t>Antal personer</a:t>
                      </a:r>
                    </a:p>
                  </a:txBody>
                  <a:tcPr marL="68580" marR="68580" marT="34290" marB="34290" anchor="ctr">
                    <a:solidFill>
                      <a:srgbClr val="1D5A78"/>
                    </a:solidFill>
                  </a:tcPr>
                </a:tc>
                <a:extLst>
                  <a:ext uri="{0D108BD9-81ED-4DB2-BD59-A6C34878D82A}">
                    <a16:rowId xmlns:a16="http://schemas.microsoft.com/office/drawing/2014/main" val="317783524"/>
                  </a:ext>
                </a:extLst>
              </a:tr>
              <a:tr h="361564">
                <a:tc>
                  <a:txBody>
                    <a:bodyPr/>
                    <a:lstStyle/>
                    <a:p>
                      <a:r>
                        <a:rPr lang="sv-SE" sz="1600" dirty="0">
                          <a:solidFill>
                            <a:schemeClr val="tx1"/>
                          </a:solidFill>
                        </a:rPr>
                        <a:t>Projektledare</a:t>
                      </a:r>
                    </a:p>
                  </a:txBody>
                  <a:tcPr marL="68580" marR="68580" marT="34290" marB="34290">
                    <a:solidFill>
                      <a:srgbClr val="608B9F"/>
                    </a:solidFill>
                  </a:tcPr>
                </a:tc>
                <a:tc>
                  <a:txBody>
                    <a:bodyPr/>
                    <a:lstStyle/>
                    <a:p>
                      <a:r>
                        <a:rPr lang="sv-SE" sz="1600" dirty="0">
                          <a:solidFill>
                            <a:schemeClr val="tx1"/>
                          </a:solidFill>
                        </a:rPr>
                        <a:t>100%</a:t>
                      </a:r>
                    </a:p>
                  </a:txBody>
                  <a:tcPr marL="68580" marR="68580" marT="34290" marB="34290">
                    <a:solidFill>
                      <a:srgbClr val="608B9F"/>
                    </a:solidFill>
                  </a:tcPr>
                </a:tc>
                <a:tc>
                  <a:txBody>
                    <a:bodyPr/>
                    <a:lstStyle/>
                    <a:p>
                      <a:r>
                        <a:rPr lang="sv-SE" sz="1600" dirty="0">
                          <a:solidFill>
                            <a:schemeClr val="tx1"/>
                          </a:solidFill>
                        </a:rPr>
                        <a:t>0</a:t>
                      </a:r>
                    </a:p>
                  </a:txBody>
                  <a:tcPr marL="68580" marR="68580" marT="34290" marB="34290">
                    <a:solidFill>
                      <a:srgbClr val="608B9F"/>
                    </a:solidFill>
                  </a:tcPr>
                </a:tc>
                <a:tc>
                  <a:txBody>
                    <a:bodyPr/>
                    <a:lstStyle/>
                    <a:p>
                      <a:r>
                        <a:rPr lang="sv-SE" sz="1600" dirty="0">
                          <a:solidFill>
                            <a:schemeClr val="tx1"/>
                          </a:solidFill>
                        </a:rPr>
                        <a:t>4</a:t>
                      </a:r>
                    </a:p>
                  </a:txBody>
                  <a:tcPr marL="68580" marR="68580" marT="34290" marB="34290">
                    <a:solidFill>
                      <a:srgbClr val="608B9F"/>
                    </a:solidFill>
                  </a:tcPr>
                </a:tc>
                <a:extLst>
                  <a:ext uri="{0D108BD9-81ED-4DB2-BD59-A6C34878D82A}">
                    <a16:rowId xmlns:a16="http://schemas.microsoft.com/office/drawing/2014/main" val="2714242053"/>
                  </a:ext>
                </a:extLst>
              </a:tr>
              <a:tr h="361564">
                <a:tc>
                  <a:txBody>
                    <a:bodyPr/>
                    <a:lstStyle/>
                    <a:p>
                      <a:r>
                        <a:rPr lang="sv-SE" sz="1600" dirty="0">
                          <a:solidFill>
                            <a:schemeClr val="tx1"/>
                          </a:solidFill>
                        </a:rPr>
                        <a:t>Projektgrupper</a:t>
                      </a:r>
                    </a:p>
                  </a:txBody>
                  <a:tcPr marL="68580" marR="68580" marT="34290" marB="34290">
                    <a:solidFill>
                      <a:srgbClr val="DFE7EB"/>
                    </a:solidFill>
                  </a:tcPr>
                </a:tc>
                <a:tc>
                  <a:txBody>
                    <a:bodyPr/>
                    <a:lstStyle/>
                    <a:p>
                      <a:r>
                        <a:rPr lang="sv-SE" sz="1600" dirty="0">
                          <a:solidFill>
                            <a:schemeClr val="tx1"/>
                          </a:solidFill>
                        </a:rPr>
                        <a:t>74%</a:t>
                      </a:r>
                    </a:p>
                  </a:txBody>
                  <a:tcPr marL="68580" marR="68580" marT="34290" marB="34290">
                    <a:solidFill>
                      <a:srgbClr val="DFE7EB"/>
                    </a:solidFill>
                  </a:tcPr>
                </a:tc>
                <a:tc>
                  <a:txBody>
                    <a:bodyPr/>
                    <a:lstStyle/>
                    <a:p>
                      <a:r>
                        <a:rPr lang="sv-SE" sz="1600" dirty="0">
                          <a:solidFill>
                            <a:schemeClr val="tx1"/>
                          </a:solidFill>
                        </a:rPr>
                        <a:t>26%</a:t>
                      </a:r>
                    </a:p>
                  </a:txBody>
                  <a:tcPr marL="68580" marR="68580" marT="34290" marB="34290">
                    <a:solidFill>
                      <a:srgbClr val="DFE7EB"/>
                    </a:solidFill>
                  </a:tcPr>
                </a:tc>
                <a:tc>
                  <a:txBody>
                    <a:bodyPr/>
                    <a:lstStyle/>
                    <a:p>
                      <a:r>
                        <a:rPr lang="sv-SE" sz="1600" dirty="0">
                          <a:solidFill>
                            <a:schemeClr val="tx1"/>
                          </a:solidFill>
                        </a:rPr>
                        <a:t>35</a:t>
                      </a:r>
                    </a:p>
                  </a:txBody>
                  <a:tcPr marL="68580" marR="68580" marT="34290" marB="34290">
                    <a:solidFill>
                      <a:srgbClr val="DFE7EB"/>
                    </a:solidFill>
                  </a:tcPr>
                </a:tc>
                <a:extLst>
                  <a:ext uri="{0D108BD9-81ED-4DB2-BD59-A6C34878D82A}">
                    <a16:rowId xmlns:a16="http://schemas.microsoft.com/office/drawing/2014/main" val="3623647986"/>
                  </a:ext>
                </a:extLst>
              </a:tr>
              <a:tr h="473345">
                <a:tc>
                  <a:txBody>
                    <a:bodyPr/>
                    <a:lstStyle/>
                    <a:p>
                      <a:r>
                        <a:rPr lang="sv-SE" sz="1600" dirty="0">
                          <a:solidFill>
                            <a:schemeClr val="tx1"/>
                          </a:solidFill>
                        </a:rPr>
                        <a:t>Beredningsgrupp</a:t>
                      </a:r>
                    </a:p>
                  </a:txBody>
                  <a:tcPr marL="68580" marR="68580" marT="34290" marB="34290">
                    <a:solidFill>
                      <a:srgbClr val="608B9F"/>
                    </a:solidFill>
                  </a:tcPr>
                </a:tc>
                <a:tc>
                  <a:txBody>
                    <a:bodyPr/>
                    <a:lstStyle/>
                    <a:p>
                      <a:r>
                        <a:rPr lang="sv-SE" sz="1600" dirty="0">
                          <a:solidFill>
                            <a:schemeClr val="tx1"/>
                          </a:solidFill>
                        </a:rPr>
                        <a:t>93%</a:t>
                      </a:r>
                    </a:p>
                  </a:txBody>
                  <a:tcPr marL="68580" marR="68580" marT="34290" marB="34290">
                    <a:solidFill>
                      <a:srgbClr val="608B9F"/>
                    </a:solidFill>
                  </a:tcPr>
                </a:tc>
                <a:tc>
                  <a:txBody>
                    <a:bodyPr/>
                    <a:lstStyle/>
                    <a:p>
                      <a:r>
                        <a:rPr lang="sv-SE" sz="1600" dirty="0">
                          <a:solidFill>
                            <a:schemeClr val="tx1"/>
                          </a:solidFill>
                        </a:rPr>
                        <a:t>7%</a:t>
                      </a:r>
                    </a:p>
                  </a:txBody>
                  <a:tcPr marL="68580" marR="68580" marT="34290" marB="34290">
                    <a:solidFill>
                      <a:srgbClr val="608B9F"/>
                    </a:solidFill>
                  </a:tcPr>
                </a:tc>
                <a:tc>
                  <a:txBody>
                    <a:bodyPr/>
                    <a:lstStyle/>
                    <a:p>
                      <a:r>
                        <a:rPr lang="sv-SE" sz="1600" dirty="0">
                          <a:solidFill>
                            <a:schemeClr val="tx1"/>
                          </a:solidFill>
                        </a:rPr>
                        <a:t>14</a:t>
                      </a:r>
                    </a:p>
                  </a:txBody>
                  <a:tcPr marL="68580" marR="68580" marT="34290" marB="34290">
                    <a:solidFill>
                      <a:srgbClr val="608B9F"/>
                    </a:solidFill>
                  </a:tcPr>
                </a:tc>
                <a:extLst>
                  <a:ext uri="{0D108BD9-81ED-4DB2-BD59-A6C34878D82A}">
                    <a16:rowId xmlns:a16="http://schemas.microsoft.com/office/drawing/2014/main" val="311549599"/>
                  </a:ext>
                </a:extLst>
              </a:tr>
              <a:tr h="817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dirty="0">
                          <a:solidFill>
                            <a:schemeClr val="tx1"/>
                          </a:solidFill>
                        </a:rPr>
                        <a:t>Miljösamverkan Hallands styrgrupp</a:t>
                      </a:r>
                    </a:p>
                  </a:txBody>
                  <a:tcPr marL="68580" marR="68580" marT="34290" marB="34290">
                    <a:solidFill>
                      <a:srgbClr val="DFE7EB"/>
                    </a:solidFill>
                  </a:tcPr>
                </a:tc>
                <a:tc>
                  <a:txBody>
                    <a:bodyPr/>
                    <a:lstStyle/>
                    <a:p>
                      <a:r>
                        <a:rPr lang="sv-SE" sz="1600" dirty="0">
                          <a:solidFill>
                            <a:schemeClr val="tx1"/>
                          </a:solidFill>
                        </a:rPr>
                        <a:t>75%</a:t>
                      </a:r>
                    </a:p>
                  </a:txBody>
                  <a:tcPr marL="68580" marR="68580" marT="34290" marB="34290">
                    <a:solidFill>
                      <a:srgbClr val="DFE7EB"/>
                    </a:solidFill>
                  </a:tcPr>
                </a:tc>
                <a:tc>
                  <a:txBody>
                    <a:bodyPr/>
                    <a:lstStyle/>
                    <a:p>
                      <a:r>
                        <a:rPr lang="sv-SE" sz="1600" dirty="0">
                          <a:solidFill>
                            <a:schemeClr val="tx1"/>
                          </a:solidFill>
                        </a:rPr>
                        <a:t>25%</a:t>
                      </a:r>
                    </a:p>
                  </a:txBody>
                  <a:tcPr marL="68580" marR="68580" marT="34290" marB="34290">
                    <a:solidFill>
                      <a:srgbClr val="DFE7EB"/>
                    </a:solidFill>
                  </a:tcPr>
                </a:tc>
                <a:tc>
                  <a:txBody>
                    <a:bodyPr/>
                    <a:lstStyle/>
                    <a:p>
                      <a:r>
                        <a:rPr lang="sv-SE" sz="1600" dirty="0">
                          <a:solidFill>
                            <a:schemeClr val="tx1"/>
                          </a:solidFill>
                        </a:rPr>
                        <a:t>8</a:t>
                      </a:r>
                    </a:p>
                  </a:txBody>
                  <a:tcPr marL="68580" marR="68580" marT="34290" marB="34290">
                    <a:solidFill>
                      <a:srgbClr val="DFE7EB"/>
                    </a:solidFill>
                  </a:tcPr>
                </a:tc>
                <a:extLst>
                  <a:ext uri="{0D108BD9-81ED-4DB2-BD59-A6C34878D82A}">
                    <a16:rowId xmlns:a16="http://schemas.microsoft.com/office/drawing/2014/main" val="1540614577"/>
                  </a:ext>
                </a:extLst>
              </a:tr>
              <a:tr h="817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chemeClr val="tx1"/>
                          </a:solidFill>
                        </a:rPr>
                        <a:t>Miljösamverkan Västra Götalands styrgrupp</a:t>
                      </a:r>
                    </a:p>
                  </a:txBody>
                  <a:tcPr marL="68580" marR="68580" marT="34290" marB="34290">
                    <a:solidFill>
                      <a:srgbClr val="608B9F"/>
                    </a:solidFill>
                  </a:tcPr>
                </a:tc>
                <a:tc>
                  <a:txBody>
                    <a:bodyPr/>
                    <a:lstStyle/>
                    <a:p>
                      <a:r>
                        <a:rPr lang="sv-SE" sz="1600" dirty="0">
                          <a:solidFill>
                            <a:schemeClr val="tx1"/>
                          </a:solidFill>
                        </a:rPr>
                        <a:t>67%</a:t>
                      </a:r>
                    </a:p>
                  </a:txBody>
                  <a:tcPr marL="68580" marR="68580" marT="34290" marB="34290">
                    <a:solidFill>
                      <a:srgbClr val="608B9F"/>
                    </a:solidFill>
                  </a:tcPr>
                </a:tc>
                <a:tc>
                  <a:txBody>
                    <a:bodyPr/>
                    <a:lstStyle/>
                    <a:p>
                      <a:r>
                        <a:rPr lang="sv-SE" sz="1600" dirty="0">
                          <a:solidFill>
                            <a:schemeClr val="tx1"/>
                          </a:solidFill>
                        </a:rPr>
                        <a:t>33%</a:t>
                      </a:r>
                    </a:p>
                  </a:txBody>
                  <a:tcPr marL="68580" marR="68580" marT="34290" marB="34290">
                    <a:solidFill>
                      <a:srgbClr val="608B9F"/>
                    </a:solidFill>
                  </a:tcPr>
                </a:tc>
                <a:tc>
                  <a:txBody>
                    <a:bodyPr/>
                    <a:lstStyle/>
                    <a:p>
                      <a:r>
                        <a:rPr lang="sv-SE" sz="1600" dirty="0">
                          <a:solidFill>
                            <a:schemeClr val="tx1"/>
                          </a:solidFill>
                        </a:rPr>
                        <a:t>6</a:t>
                      </a:r>
                    </a:p>
                  </a:txBody>
                  <a:tcPr marL="68580" marR="68580" marT="34290" marB="34290">
                    <a:solidFill>
                      <a:srgbClr val="608B9F"/>
                    </a:solidFill>
                  </a:tcPr>
                </a:tc>
                <a:extLst>
                  <a:ext uri="{0D108BD9-81ED-4DB2-BD59-A6C34878D82A}">
                    <a16:rowId xmlns:a16="http://schemas.microsoft.com/office/drawing/2014/main" val="1203270173"/>
                  </a:ext>
                </a:extLst>
              </a:tr>
              <a:tr h="612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dirty="0">
                          <a:solidFill>
                            <a:schemeClr val="tx1"/>
                          </a:solidFill>
                        </a:rPr>
                        <a:t>Gemensam styrgrupp</a:t>
                      </a:r>
                    </a:p>
                  </a:txBody>
                  <a:tcPr marL="68580" marR="68580" marT="34290" marB="34290">
                    <a:solidFill>
                      <a:srgbClr val="DFE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chemeClr val="tx1"/>
                          </a:solidFill>
                        </a:rPr>
                        <a:t>50%</a:t>
                      </a:r>
                    </a:p>
                  </a:txBody>
                  <a:tcPr marL="68580" marR="68580" marT="34290" marB="34290">
                    <a:solidFill>
                      <a:srgbClr val="DFE7EB"/>
                    </a:solidFill>
                  </a:tcPr>
                </a:tc>
                <a:tc>
                  <a:txBody>
                    <a:bodyPr/>
                    <a:lstStyle/>
                    <a:p>
                      <a:r>
                        <a:rPr lang="sv-SE" sz="1600" dirty="0">
                          <a:solidFill>
                            <a:schemeClr val="tx1"/>
                          </a:solidFill>
                        </a:rPr>
                        <a:t>50%</a:t>
                      </a:r>
                    </a:p>
                  </a:txBody>
                  <a:tcPr marL="68580" marR="68580" marT="34290" marB="34290">
                    <a:solidFill>
                      <a:srgbClr val="DFE7EB"/>
                    </a:solidFill>
                  </a:tcPr>
                </a:tc>
                <a:tc>
                  <a:txBody>
                    <a:bodyPr/>
                    <a:lstStyle/>
                    <a:p>
                      <a:r>
                        <a:rPr lang="sv-SE" sz="1600" dirty="0">
                          <a:solidFill>
                            <a:schemeClr val="tx1"/>
                          </a:solidFill>
                        </a:rPr>
                        <a:t>8</a:t>
                      </a:r>
                    </a:p>
                  </a:txBody>
                  <a:tcPr marL="68580" marR="68580" marT="34290" marB="34290">
                    <a:solidFill>
                      <a:srgbClr val="DFE7EB"/>
                    </a:solidFill>
                  </a:tcPr>
                </a:tc>
                <a:extLst>
                  <a:ext uri="{0D108BD9-81ED-4DB2-BD59-A6C34878D82A}">
                    <a16:rowId xmlns:a16="http://schemas.microsoft.com/office/drawing/2014/main" val="316206583"/>
                  </a:ext>
                </a:extLst>
              </a:tr>
              <a:tr h="473345">
                <a:tc>
                  <a:txBody>
                    <a:bodyPr/>
                    <a:lstStyle/>
                    <a:p>
                      <a:r>
                        <a:rPr lang="sv-SE" sz="1600" dirty="0">
                          <a:solidFill>
                            <a:schemeClr val="tx1"/>
                          </a:solidFill>
                        </a:rPr>
                        <a:t>Chefssamverkan</a:t>
                      </a:r>
                    </a:p>
                  </a:txBody>
                  <a:tcPr marL="68580" marR="68580" marT="34290" marB="34290">
                    <a:solidFill>
                      <a:srgbClr val="608B9F"/>
                    </a:solidFill>
                  </a:tcPr>
                </a:tc>
                <a:tc>
                  <a:txBody>
                    <a:bodyPr/>
                    <a:lstStyle/>
                    <a:p>
                      <a:r>
                        <a:rPr lang="sv-SE" sz="1600" dirty="0">
                          <a:solidFill>
                            <a:schemeClr val="tx1"/>
                          </a:solidFill>
                        </a:rPr>
                        <a:t>67%</a:t>
                      </a:r>
                    </a:p>
                  </a:txBody>
                  <a:tcPr marL="68580" marR="68580" marT="34290" marB="34290">
                    <a:solidFill>
                      <a:srgbClr val="608B9F"/>
                    </a:solidFill>
                  </a:tcPr>
                </a:tc>
                <a:tc>
                  <a:txBody>
                    <a:bodyPr/>
                    <a:lstStyle/>
                    <a:p>
                      <a:r>
                        <a:rPr lang="sv-SE" sz="1600" dirty="0">
                          <a:solidFill>
                            <a:schemeClr val="tx1"/>
                          </a:solidFill>
                        </a:rPr>
                        <a:t>33%</a:t>
                      </a:r>
                    </a:p>
                  </a:txBody>
                  <a:tcPr marL="68580" marR="68580" marT="34290" marB="34290">
                    <a:solidFill>
                      <a:srgbClr val="608B9F"/>
                    </a:solidFill>
                  </a:tcPr>
                </a:tc>
                <a:tc>
                  <a:txBody>
                    <a:bodyPr/>
                    <a:lstStyle/>
                    <a:p>
                      <a:r>
                        <a:rPr lang="sv-SE" sz="1600" dirty="0">
                          <a:solidFill>
                            <a:schemeClr val="tx1"/>
                          </a:solidFill>
                        </a:rPr>
                        <a:t>6</a:t>
                      </a:r>
                    </a:p>
                  </a:txBody>
                  <a:tcPr marL="68580" marR="68580" marT="34290" marB="34290">
                    <a:solidFill>
                      <a:srgbClr val="608B9F"/>
                    </a:solidFill>
                  </a:tcPr>
                </a:tc>
                <a:extLst>
                  <a:ext uri="{0D108BD9-81ED-4DB2-BD59-A6C34878D82A}">
                    <a16:rowId xmlns:a16="http://schemas.microsoft.com/office/drawing/2014/main" val="3757461317"/>
                  </a:ext>
                </a:extLst>
              </a:tr>
              <a:tr h="361564">
                <a:tc>
                  <a:txBody>
                    <a:bodyPr/>
                    <a:lstStyle/>
                    <a:p>
                      <a:r>
                        <a:rPr lang="sv-SE" sz="1600" dirty="0">
                          <a:solidFill>
                            <a:schemeClr val="tx1"/>
                          </a:solidFill>
                        </a:rPr>
                        <a:t>Chefsmöten </a:t>
                      </a:r>
                    </a:p>
                  </a:txBody>
                  <a:tcPr marL="68580" marR="68580" marT="34290" marB="34290">
                    <a:solidFill>
                      <a:srgbClr val="DFE7EB"/>
                    </a:solidFill>
                  </a:tcPr>
                </a:tc>
                <a:tc>
                  <a:txBody>
                    <a:bodyPr/>
                    <a:lstStyle/>
                    <a:p>
                      <a:r>
                        <a:rPr lang="sv-SE" sz="1600" dirty="0">
                          <a:solidFill>
                            <a:schemeClr val="tx1"/>
                          </a:solidFill>
                        </a:rPr>
                        <a:t>73%</a:t>
                      </a:r>
                    </a:p>
                  </a:txBody>
                  <a:tcPr marL="68580" marR="68580" marT="34290" marB="34290">
                    <a:solidFill>
                      <a:srgbClr val="DFE7EB"/>
                    </a:solidFill>
                  </a:tcPr>
                </a:tc>
                <a:tc>
                  <a:txBody>
                    <a:bodyPr/>
                    <a:lstStyle/>
                    <a:p>
                      <a:r>
                        <a:rPr lang="sv-SE" sz="1600" dirty="0">
                          <a:solidFill>
                            <a:schemeClr val="tx1"/>
                          </a:solidFill>
                        </a:rPr>
                        <a:t>27%</a:t>
                      </a:r>
                    </a:p>
                  </a:txBody>
                  <a:tcPr marL="68580" marR="68580" marT="34290" marB="34290">
                    <a:solidFill>
                      <a:srgbClr val="DFE7EB"/>
                    </a:solidFill>
                  </a:tcPr>
                </a:tc>
                <a:tc>
                  <a:txBody>
                    <a:bodyPr/>
                    <a:lstStyle/>
                    <a:p>
                      <a:r>
                        <a:rPr lang="sv-SE" sz="1600" dirty="0">
                          <a:solidFill>
                            <a:schemeClr val="tx1"/>
                          </a:solidFill>
                        </a:rPr>
                        <a:t>108</a:t>
                      </a:r>
                    </a:p>
                  </a:txBody>
                  <a:tcPr marL="68580" marR="68580" marT="34290" marB="34290">
                    <a:solidFill>
                      <a:srgbClr val="DFE7EB"/>
                    </a:solidFill>
                  </a:tcPr>
                </a:tc>
                <a:extLst>
                  <a:ext uri="{0D108BD9-81ED-4DB2-BD59-A6C34878D82A}">
                    <a16:rowId xmlns:a16="http://schemas.microsoft.com/office/drawing/2014/main" val="142351191"/>
                  </a:ext>
                </a:extLst>
              </a:tr>
            </a:tbl>
          </a:graphicData>
        </a:graphic>
      </p:graphicFrame>
    </p:spTree>
    <p:extLst>
      <p:ext uri="{BB962C8B-B14F-4D97-AF65-F5344CB8AC3E}">
        <p14:creationId xmlns:p14="http://schemas.microsoft.com/office/powerpoint/2010/main" val="61361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7DEB6-9C0E-473E-A557-65FEB1E97F8F}"/>
              </a:ext>
            </a:extLst>
          </p:cNvPr>
          <p:cNvSpPr>
            <a:spLocks noGrp="1"/>
          </p:cNvSpPr>
          <p:nvPr>
            <p:ph type="title"/>
          </p:nvPr>
        </p:nvSpPr>
        <p:spPr/>
        <p:txBody>
          <a:bodyPr/>
          <a:lstStyle/>
          <a:p>
            <a:r>
              <a:rPr lang="sv-SE" dirty="0"/>
              <a:t>Projekt 2025</a:t>
            </a:r>
          </a:p>
        </p:txBody>
      </p:sp>
      <p:sp>
        <p:nvSpPr>
          <p:cNvPr id="5" name="Platshållare för innehåll 4">
            <a:extLst>
              <a:ext uri="{FF2B5EF4-FFF2-40B4-BE49-F238E27FC236}">
                <a16:creationId xmlns:a16="http://schemas.microsoft.com/office/drawing/2014/main" id="{253288CF-AE35-4AA8-9D22-E47946630AB3}"/>
              </a:ext>
            </a:extLst>
          </p:cNvPr>
          <p:cNvSpPr>
            <a:spLocks noGrp="1"/>
          </p:cNvSpPr>
          <p:nvPr>
            <p:ph sz="half" idx="1"/>
          </p:nvPr>
        </p:nvSpPr>
        <p:spPr>
          <a:xfrm>
            <a:off x="399789" y="1822450"/>
            <a:ext cx="3596014" cy="4351338"/>
          </a:xfrm>
        </p:spPr>
        <p:txBody>
          <a:bodyPr>
            <a:normAutofit/>
          </a:bodyPr>
          <a:lstStyle/>
          <a:p>
            <a:pPr marL="0" indent="0">
              <a:buNone/>
            </a:pPr>
            <a:r>
              <a:rPr lang="sv-SE" sz="1800" b="1" dirty="0"/>
              <a:t>Tillsynsprojekt</a:t>
            </a:r>
          </a:p>
          <a:p>
            <a:r>
              <a:rPr lang="sv-SE" sz="1800" dirty="0"/>
              <a:t>Avfallshantering hos livsmedelsanläggningar</a:t>
            </a:r>
          </a:p>
          <a:p>
            <a:r>
              <a:rPr lang="sv-SE" sz="1800" dirty="0"/>
              <a:t>Tillsyn av kosmetiska solarium</a:t>
            </a:r>
          </a:p>
          <a:p>
            <a:pPr marL="0" indent="0">
              <a:buNone/>
            </a:pPr>
            <a:endParaRPr lang="sv-SE" sz="1800" dirty="0">
              <a:solidFill>
                <a:srgbClr val="FF0000"/>
              </a:solidFill>
            </a:endParaRPr>
          </a:p>
          <a:p>
            <a:pPr marL="0" indent="0">
              <a:buNone/>
            </a:pPr>
            <a:endParaRPr lang="sv-SE" sz="1800" dirty="0">
              <a:solidFill>
                <a:srgbClr val="FF0000"/>
              </a:solidFill>
            </a:endParaRPr>
          </a:p>
          <a:p>
            <a:pPr marL="0" indent="0">
              <a:buNone/>
            </a:pPr>
            <a:r>
              <a:rPr lang="sv-SE" sz="1800" b="1" dirty="0"/>
              <a:t>Serviceprojekt</a:t>
            </a:r>
          </a:p>
          <a:p>
            <a:r>
              <a:rPr lang="sv-SE" sz="1800" dirty="0"/>
              <a:t>Handläggarstöd tillsyn avloppsledningsnät</a:t>
            </a:r>
          </a:p>
          <a:p>
            <a:r>
              <a:rPr lang="sv-SE" sz="1800" dirty="0"/>
              <a:t>Samsynsprojekt dricksvattenföreskrifterna</a:t>
            </a:r>
          </a:p>
          <a:p>
            <a:r>
              <a:rPr lang="sv-SE" sz="1800" dirty="0"/>
              <a:t>Handläggarstöd för täkttillsyn </a:t>
            </a:r>
            <a:r>
              <a:rPr lang="sv-SE" sz="1800" dirty="0">
                <a:sym typeface="Wingdings" panose="05000000000000000000" pitchFamily="2" charset="2"/>
              </a:rPr>
              <a:t> </a:t>
            </a:r>
            <a:r>
              <a:rPr lang="sv-SE" sz="1800" dirty="0"/>
              <a:t>Temadag täkttillsyn</a:t>
            </a:r>
          </a:p>
        </p:txBody>
      </p:sp>
      <p:sp>
        <p:nvSpPr>
          <p:cNvPr id="8" name="Platshållare för innehåll 7">
            <a:extLst>
              <a:ext uri="{FF2B5EF4-FFF2-40B4-BE49-F238E27FC236}">
                <a16:creationId xmlns:a16="http://schemas.microsoft.com/office/drawing/2014/main" id="{C731AF3B-42DA-4CD8-92AC-B39CAFF8DF56}"/>
              </a:ext>
            </a:extLst>
          </p:cNvPr>
          <p:cNvSpPr>
            <a:spLocks noGrp="1"/>
          </p:cNvSpPr>
          <p:nvPr>
            <p:ph sz="half" idx="2"/>
          </p:nvPr>
        </p:nvSpPr>
        <p:spPr>
          <a:xfrm>
            <a:off x="4255718" y="1841152"/>
            <a:ext cx="5181600" cy="3697845"/>
          </a:xfrm>
        </p:spPr>
        <p:txBody>
          <a:bodyPr>
            <a:normAutofit/>
          </a:bodyPr>
          <a:lstStyle/>
          <a:p>
            <a:pPr marL="0" indent="0">
              <a:buNone/>
            </a:pPr>
            <a:r>
              <a:rPr lang="sv-SE" sz="1800" b="1" dirty="0"/>
              <a:t>Kompetens- och verksamhetsutvecklingsprojekt</a:t>
            </a:r>
          </a:p>
          <a:p>
            <a:r>
              <a:rPr lang="sv-SE" sz="1800" dirty="0"/>
              <a:t>Mötesplats Goda Exempel 2026</a:t>
            </a:r>
          </a:p>
          <a:p>
            <a:r>
              <a:rPr lang="sv-SE" sz="1800" dirty="0" err="1"/>
              <a:t>Inventeringsprojekt</a:t>
            </a:r>
            <a:r>
              <a:rPr lang="sv-SE" sz="1800" dirty="0"/>
              <a:t> livsmedel</a:t>
            </a:r>
          </a:p>
          <a:p>
            <a:r>
              <a:rPr lang="sv-SE" sz="1800" dirty="0"/>
              <a:t>Kommunikation och bemötande</a:t>
            </a:r>
          </a:p>
          <a:p>
            <a:pPr marL="0" indent="0" algn="l">
              <a:buNone/>
            </a:pPr>
            <a:endParaRPr lang="sv-SE" sz="1800" b="1" dirty="0"/>
          </a:p>
          <a:p>
            <a:pPr marL="0" indent="0" algn="l">
              <a:buNone/>
            </a:pPr>
            <a:endParaRPr lang="sv-SE" sz="1800" b="1" dirty="0"/>
          </a:p>
          <a:p>
            <a:pPr marL="0" indent="0" algn="l">
              <a:buNone/>
            </a:pPr>
            <a:r>
              <a:rPr lang="sv-SE" sz="1800" b="1" dirty="0"/>
              <a:t>Projekt som ej genomförts</a:t>
            </a:r>
          </a:p>
          <a:p>
            <a:r>
              <a:rPr lang="sv-SE" sz="1800" dirty="0"/>
              <a:t>In-situ saneringar (saneringar på plats)</a:t>
            </a:r>
          </a:p>
          <a:p>
            <a:r>
              <a:rPr lang="sv-SE" sz="1800" dirty="0"/>
              <a:t>Artbestämning av kebabkött</a:t>
            </a:r>
          </a:p>
          <a:p>
            <a:pPr marL="0" indent="0" algn="l">
              <a:buNone/>
            </a:pPr>
            <a:endParaRPr lang="sv-SE" sz="1800" b="1" dirty="0"/>
          </a:p>
          <a:p>
            <a:pPr marL="0" indent="0">
              <a:buNone/>
            </a:pPr>
            <a:endParaRPr lang="sv-SE" sz="1800" dirty="0"/>
          </a:p>
        </p:txBody>
      </p:sp>
      <p:sp>
        <p:nvSpPr>
          <p:cNvPr id="3" name="Pratbubbla: oval 2">
            <a:extLst>
              <a:ext uri="{FF2B5EF4-FFF2-40B4-BE49-F238E27FC236}">
                <a16:creationId xmlns:a16="http://schemas.microsoft.com/office/drawing/2014/main" id="{DB6AE7A7-4DB7-D51F-2A5F-C37304566161}"/>
              </a:ext>
            </a:extLst>
          </p:cNvPr>
          <p:cNvSpPr/>
          <p:nvPr/>
        </p:nvSpPr>
        <p:spPr>
          <a:xfrm>
            <a:off x="7903923" y="2580362"/>
            <a:ext cx="4288077" cy="1903956"/>
          </a:xfrm>
          <a:prstGeom prst="wedgeEllipseCallout">
            <a:avLst>
              <a:gd name="adj1" fmla="val -55854"/>
              <a:gd name="adj2" fmla="val -2213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1600" dirty="0"/>
              <a:t>Kostnaden för utbildningen uppskattas vara 15 000 - 30 000 kr per deltagare på den ”öppna marknaden”, jämfört med 8 700 kr inom Miljösamverkan Väst!</a:t>
            </a:r>
          </a:p>
        </p:txBody>
      </p:sp>
    </p:spTree>
    <p:extLst>
      <p:ext uri="{BB962C8B-B14F-4D97-AF65-F5344CB8AC3E}">
        <p14:creationId xmlns:p14="http://schemas.microsoft.com/office/powerpoint/2010/main" val="157723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1D5A7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bg1"/>
                </a:solidFill>
              </a:rPr>
              <a:t>Samsynsprojekt dricksvattenföreskrifterna</a:t>
            </a:r>
          </a:p>
        </p:txBody>
      </p:sp>
      <p:sp>
        <p:nvSpPr>
          <p:cNvPr id="3" name="Underrubrik 2"/>
          <p:cNvSpPr>
            <a:spLocks noGrp="1"/>
          </p:cNvSpPr>
          <p:nvPr>
            <p:ph idx="1"/>
          </p:nvPr>
        </p:nvSpPr>
        <p:spPr>
          <a:xfrm>
            <a:off x="838200" y="1408670"/>
            <a:ext cx="10515600" cy="4942703"/>
          </a:xfrm>
        </p:spPr>
        <p:txBody>
          <a:bodyPr>
            <a:normAutofit lnSpcReduction="10000"/>
          </a:bodyPr>
          <a:lstStyle/>
          <a:p>
            <a:pPr marL="0" lvl="0" indent="0">
              <a:buNone/>
            </a:pPr>
            <a:endParaRPr lang="sv-SE" b="1" dirty="0">
              <a:solidFill>
                <a:schemeClr val="bg1"/>
              </a:solidFill>
            </a:endParaRPr>
          </a:p>
          <a:p>
            <a:pPr marL="0" lvl="0" indent="0">
              <a:buNone/>
            </a:pPr>
            <a:r>
              <a:rPr lang="sv-SE" b="1" dirty="0">
                <a:solidFill>
                  <a:schemeClr val="bg1"/>
                </a:solidFill>
              </a:rPr>
              <a:t>Projektstatus</a:t>
            </a:r>
          </a:p>
          <a:p>
            <a:pPr>
              <a:buFont typeface="Wingdings" panose="05000000000000000000" pitchFamily="2" charset="2"/>
              <a:buChar char="ü"/>
            </a:pPr>
            <a:r>
              <a:rPr lang="sv-SE" sz="2400" dirty="0">
                <a:solidFill>
                  <a:schemeClr val="bg1"/>
                </a:solidFill>
              </a:rPr>
              <a:t>Projektet pågick från september 2024 till Juni 2025.</a:t>
            </a:r>
          </a:p>
          <a:p>
            <a:pPr>
              <a:buFont typeface="Wingdings" panose="05000000000000000000" pitchFamily="2" charset="2"/>
              <a:buChar char="ü"/>
            </a:pPr>
            <a:r>
              <a:rPr lang="sv-SE" sz="2400" dirty="0">
                <a:solidFill>
                  <a:schemeClr val="bg1"/>
                </a:solidFill>
              </a:rPr>
              <a:t>Projektgruppen tog fram mallar, vägledningsmaterial och beslutsmallar för:</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Råvatten - mall och vägledning för bedömning av producentens kunskap om sitt råvatten. </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Faroanalysen – mall och vägledning för bedömning av befintliga faroanalyser samt beslutsmall för fastställande av faroanalysen</a:t>
            </a:r>
          </a:p>
          <a:p>
            <a:pPr lvl="1">
              <a:buFont typeface="Wingdings" panose="05000000000000000000" pitchFamily="2" charset="2"/>
              <a:buChar char="Ø"/>
            </a:pPr>
            <a:r>
              <a:rPr lang="sv-SE" sz="2000" i="1" dirty="0">
                <a:solidFill>
                  <a:schemeClr val="bg1"/>
                </a:solidFill>
                <a:effectLst/>
                <a:ea typeface="Calibri" panose="020F0502020204030204" pitchFamily="34" charset="0"/>
                <a:cs typeface="Times New Roman" panose="02020603050405020304" pitchFamily="18" charset="0"/>
              </a:rPr>
              <a:t>Undersökningsprogram – mall för vägledning för bedömning av ett undersökningsprogram samt beslutsmall för fastställande av undersökningsprogram</a:t>
            </a:r>
          </a:p>
          <a:p>
            <a:pPr>
              <a:buFont typeface="Wingdings" panose="05000000000000000000" pitchFamily="2" charset="2"/>
              <a:buChar char="ü"/>
            </a:pPr>
            <a:r>
              <a:rPr lang="sv-SE" sz="2400" dirty="0">
                <a:solidFill>
                  <a:schemeClr val="bg1"/>
                </a:solidFill>
              </a:rPr>
              <a:t>En tillsynskampanj inleddes med en kickoff den 15/1-2025, och pågick till maj 2025.</a:t>
            </a:r>
          </a:p>
          <a:p>
            <a:pPr>
              <a:buFont typeface="Wingdings" panose="05000000000000000000" pitchFamily="2" charset="2"/>
              <a:buChar char="ü"/>
            </a:pPr>
            <a:r>
              <a:rPr lang="sv-SE" sz="2400" dirty="0">
                <a:solidFill>
                  <a:schemeClr val="bg1"/>
                </a:solidFill>
              </a:rPr>
              <a:t>Projektets aktiviteter och material fick överlag positiva omdömen för att bidra till ökad </a:t>
            </a:r>
            <a:r>
              <a:rPr lang="sv-SE" sz="2400">
                <a:solidFill>
                  <a:schemeClr val="bg1"/>
                </a:solidFill>
              </a:rPr>
              <a:t>kunskap och samsyn</a:t>
            </a:r>
            <a:endParaRPr lang="sv-SE" sz="2400" dirty="0">
              <a:solidFill>
                <a:schemeClr val="bg1"/>
              </a:solidFill>
            </a:endParaRPr>
          </a:p>
        </p:txBody>
      </p:sp>
      <p:sp>
        <p:nvSpPr>
          <p:cNvPr id="7" name="textruta 6"/>
          <p:cNvSpPr txBox="1"/>
          <p:nvPr/>
        </p:nvSpPr>
        <p:spPr>
          <a:xfrm>
            <a:off x="9771130" y="357872"/>
            <a:ext cx="1726518" cy="323165"/>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i="1" dirty="0">
                <a:solidFill>
                  <a:prstClr val="white"/>
                </a:solidFill>
                <a:latin typeface="Calibri"/>
              </a:rPr>
              <a:t>Avslutat</a:t>
            </a:r>
            <a:endParaRPr kumimoji="0" lang="sv-SE" sz="15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929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D5A7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bg1"/>
                </a:solidFill>
              </a:rPr>
              <a:t>Handläggarstöd tillsyn avloppsledningsnät</a:t>
            </a:r>
          </a:p>
        </p:txBody>
      </p:sp>
      <p:sp>
        <p:nvSpPr>
          <p:cNvPr id="3" name="Underrubrik 2"/>
          <p:cNvSpPr>
            <a:spLocks noGrp="1"/>
          </p:cNvSpPr>
          <p:nvPr>
            <p:ph idx="1"/>
          </p:nvPr>
        </p:nvSpPr>
        <p:spPr/>
        <p:txBody>
          <a:bodyPr>
            <a:normAutofit lnSpcReduction="10000"/>
          </a:bodyPr>
          <a:lstStyle/>
          <a:p>
            <a:pPr marL="0" lvl="0" indent="0">
              <a:buNone/>
            </a:pPr>
            <a:r>
              <a:rPr lang="sv-SE" b="1" dirty="0">
                <a:solidFill>
                  <a:schemeClr val="bg1"/>
                </a:solidFill>
              </a:rPr>
              <a:t>Resultat</a:t>
            </a:r>
          </a:p>
          <a:p>
            <a:pPr>
              <a:buFont typeface="Wingdings" panose="05000000000000000000" pitchFamily="2" charset="2"/>
              <a:buChar char="ü"/>
            </a:pPr>
            <a:r>
              <a:rPr lang="sv-SE" sz="2700" dirty="0">
                <a:solidFill>
                  <a:schemeClr val="bg1"/>
                </a:solidFill>
              </a:rPr>
              <a:t>Projektet pågick från september 2024 till juni 2025.</a:t>
            </a:r>
          </a:p>
          <a:p>
            <a:pPr>
              <a:buFont typeface="Wingdings" panose="05000000000000000000" pitchFamily="2" charset="2"/>
              <a:buChar char="ü"/>
            </a:pPr>
            <a:r>
              <a:rPr lang="sv-SE" sz="2700" dirty="0">
                <a:solidFill>
                  <a:schemeClr val="bg1"/>
                </a:solidFill>
              </a:rPr>
              <a:t>Projektgruppen tog fram ett handläggarstöd för tillsyn av ledningsnät med anslutning till avloppsreningsverk. </a:t>
            </a:r>
          </a:p>
          <a:p>
            <a:pPr>
              <a:buFont typeface="Wingdings" panose="05000000000000000000" pitchFamily="2" charset="2"/>
              <a:buChar char="ü"/>
            </a:pPr>
            <a:r>
              <a:rPr lang="sv-SE" sz="2700" dirty="0">
                <a:solidFill>
                  <a:schemeClr val="bg1"/>
                </a:solidFill>
              </a:rPr>
              <a:t>Materialet presenteras den 27 maj 2025 där även Ängelholm deltog och berättade om sitt arbete och delade erfarenheter.</a:t>
            </a:r>
          </a:p>
          <a:p>
            <a:pPr>
              <a:buFont typeface="Wingdings" panose="05000000000000000000" pitchFamily="2" charset="2"/>
              <a:buChar char="ü"/>
            </a:pPr>
            <a:r>
              <a:rPr lang="sv-SE" sz="2700" dirty="0">
                <a:solidFill>
                  <a:schemeClr val="bg1"/>
                </a:solidFill>
              </a:rPr>
              <a:t>Cirka 50 personer och 27 av våra kommuner deltog.</a:t>
            </a:r>
          </a:p>
          <a:p>
            <a:pPr>
              <a:buFont typeface="Wingdings" panose="05000000000000000000" pitchFamily="2" charset="2"/>
              <a:buChar char="ü"/>
            </a:pPr>
            <a:r>
              <a:rPr lang="sv-SE" sz="2700" dirty="0">
                <a:solidFill>
                  <a:schemeClr val="bg1"/>
                </a:solidFill>
              </a:rPr>
              <a:t>Feedback har varit att både presentationen och handläggarstödet har varit till hjälp och förväntas vara språngbrädan för att starta upp tillsynen.</a:t>
            </a:r>
          </a:p>
        </p:txBody>
      </p:sp>
      <p:sp>
        <p:nvSpPr>
          <p:cNvPr id="7" name="textruta 6"/>
          <p:cNvSpPr txBox="1"/>
          <p:nvPr/>
        </p:nvSpPr>
        <p:spPr>
          <a:xfrm>
            <a:off x="9771130" y="357872"/>
            <a:ext cx="1726518" cy="323165"/>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i="1" dirty="0">
                <a:solidFill>
                  <a:prstClr val="white"/>
                </a:solidFill>
                <a:latin typeface="Calibri"/>
              </a:rPr>
              <a:t>Avslutat</a:t>
            </a:r>
            <a:endParaRPr kumimoji="0" lang="sv-SE" sz="15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3761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1D5A78"/>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bg1"/>
                </a:solidFill>
              </a:rPr>
              <a:t>Avfallshantering hos livsmedelsanläggningar</a:t>
            </a:r>
          </a:p>
        </p:txBody>
      </p:sp>
      <p:sp>
        <p:nvSpPr>
          <p:cNvPr id="3" name="Underrubrik 2"/>
          <p:cNvSpPr>
            <a:spLocks noGrp="1"/>
          </p:cNvSpPr>
          <p:nvPr>
            <p:ph idx="1"/>
          </p:nvPr>
        </p:nvSpPr>
        <p:spPr/>
        <p:txBody>
          <a:bodyPr>
            <a:normAutofit lnSpcReduction="10000"/>
          </a:bodyPr>
          <a:lstStyle/>
          <a:p>
            <a:pPr marL="0" lvl="0" indent="0">
              <a:buNone/>
            </a:pPr>
            <a:r>
              <a:rPr lang="sv-SE" b="1" dirty="0">
                <a:solidFill>
                  <a:schemeClr val="bg1"/>
                </a:solidFill>
              </a:rPr>
              <a:t>Resultat </a:t>
            </a:r>
          </a:p>
          <a:p>
            <a:pPr>
              <a:buFont typeface="Wingdings" panose="05000000000000000000" pitchFamily="2" charset="2"/>
              <a:buChar char="ü"/>
            </a:pPr>
            <a:r>
              <a:rPr lang="sv-SE" dirty="0">
                <a:solidFill>
                  <a:schemeClr val="bg1"/>
                </a:solidFill>
              </a:rPr>
              <a:t>Projektet pågick från december 2024 till november 2025.</a:t>
            </a:r>
          </a:p>
          <a:p>
            <a:pPr>
              <a:buFont typeface="Wingdings" panose="05000000000000000000" pitchFamily="2" charset="2"/>
              <a:buChar char="ü"/>
            </a:pPr>
            <a:r>
              <a:rPr lang="sv-SE" sz="2700" dirty="0">
                <a:solidFill>
                  <a:schemeClr val="bg1"/>
                </a:solidFill>
              </a:rPr>
              <a:t>Projektgruppen har tagit fram material kopplat till två olika områden:</a:t>
            </a:r>
          </a:p>
          <a:p>
            <a:pPr lvl="1">
              <a:buFont typeface="Wingdings" panose="05000000000000000000" pitchFamily="2" charset="2"/>
              <a:buChar char="Ø"/>
            </a:pPr>
            <a:r>
              <a:rPr lang="sv-SE" sz="2300" dirty="0">
                <a:solidFill>
                  <a:schemeClr val="bg1"/>
                </a:solidFill>
              </a:rPr>
              <a:t>Tillsyn av kravet att erbjuda återanvändbara muggar och matlådor - checklista och vägledning</a:t>
            </a:r>
          </a:p>
          <a:p>
            <a:pPr lvl="1">
              <a:buFont typeface="Wingdings" panose="05000000000000000000" pitchFamily="2" charset="2"/>
              <a:buChar char="Ø"/>
            </a:pPr>
            <a:r>
              <a:rPr lang="sv-SE" sz="2300" dirty="0">
                <a:solidFill>
                  <a:schemeClr val="bg1"/>
                </a:solidFill>
              </a:rPr>
              <a:t>Tillsyn av kravet om utsortering av bio- och förpackningsavfall - checklista, vägledning och dispensbeslutsmall</a:t>
            </a:r>
          </a:p>
          <a:p>
            <a:pPr>
              <a:buFont typeface="Wingdings" panose="05000000000000000000" pitchFamily="2" charset="2"/>
              <a:buChar char="ü"/>
            </a:pPr>
            <a:r>
              <a:rPr lang="sv-SE" sz="2700" dirty="0">
                <a:solidFill>
                  <a:schemeClr val="bg1"/>
                </a:solidFill>
              </a:rPr>
              <a:t>En tillsynskampanj, som inleddes med en kickoff den 2 april 2025, pågick till och med september 2025.</a:t>
            </a:r>
          </a:p>
          <a:p>
            <a:pPr>
              <a:buFont typeface="Wingdings" panose="05000000000000000000" pitchFamily="2" charset="2"/>
              <a:buChar char="ü"/>
            </a:pPr>
            <a:r>
              <a:rPr lang="sv-SE" sz="2700" dirty="0">
                <a:solidFill>
                  <a:schemeClr val="bg1"/>
                </a:solidFill>
              </a:rPr>
              <a:t>På kickoffen deltog cirka 100 personer från hela Sverige.</a:t>
            </a:r>
          </a:p>
          <a:p>
            <a:pPr>
              <a:buFont typeface="Wingdings" panose="05000000000000000000" pitchFamily="2" charset="2"/>
              <a:buChar char="ü"/>
            </a:pPr>
            <a:r>
              <a:rPr lang="sv-SE" sz="2700" dirty="0">
                <a:solidFill>
                  <a:schemeClr val="bg1"/>
                </a:solidFill>
              </a:rPr>
              <a:t>Projektet har bidragit till att inspektörer startat upp denna tillsyn.</a:t>
            </a:r>
          </a:p>
        </p:txBody>
      </p:sp>
      <p:sp>
        <p:nvSpPr>
          <p:cNvPr id="7" name="textruta 6"/>
          <p:cNvSpPr txBox="1"/>
          <p:nvPr/>
        </p:nvSpPr>
        <p:spPr>
          <a:xfrm>
            <a:off x="9771130" y="357872"/>
            <a:ext cx="1726518" cy="323165"/>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500" i="1" dirty="0">
                <a:solidFill>
                  <a:prstClr val="white"/>
                </a:solidFill>
                <a:latin typeface="Calibri"/>
              </a:rPr>
              <a:t>Avslutat</a:t>
            </a:r>
            <a:endParaRPr kumimoji="0" lang="sv-SE" sz="15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687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1D5A78"/>
        </a:solidFill>
        <a:effectLst/>
      </p:bgPr>
    </p:bg>
    <p:spTree>
      <p:nvGrpSpPr>
        <p:cNvPr id="1" name="">
          <a:extLst>
            <a:ext uri="{FF2B5EF4-FFF2-40B4-BE49-F238E27FC236}">
              <a16:creationId xmlns:a16="http://schemas.microsoft.com/office/drawing/2014/main" id="{1D2D9065-E2E9-C557-6A0F-A3148AA5B5E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78D4B41-9BB0-51A3-B72F-502F56158129}"/>
              </a:ext>
            </a:extLst>
          </p:cNvPr>
          <p:cNvSpPr>
            <a:spLocks noGrp="1"/>
          </p:cNvSpPr>
          <p:nvPr>
            <p:ph type="title"/>
          </p:nvPr>
        </p:nvSpPr>
        <p:spPr/>
        <p:txBody>
          <a:bodyPr/>
          <a:lstStyle/>
          <a:p>
            <a:r>
              <a:rPr lang="sv-SE" dirty="0">
                <a:solidFill>
                  <a:schemeClr val="bg1"/>
                </a:solidFill>
              </a:rPr>
              <a:t>Tillsyn av kosmetiska solarium </a:t>
            </a:r>
          </a:p>
        </p:txBody>
      </p:sp>
      <p:sp>
        <p:nvSpPr>
          <p:cNvPr id="3" name="Underrubrik 2">
            <a:extLst>
              <a:ext uri="{FF2B5EF4-FFF2-40B4-BE49-F238E27FC236}">
                <a16:creationId xmlns:a16="http://schemas.microsoft.com/office/drawing/2014/main" id="{ADF83A2D-807B-57BA-BB4E-DA6FD670B784}"/>
              </a:ext>
            </a:extLst>
          </p:cNvPr>
          <p:cNvSpPr>
            <a:spLocks noGrp="1"/>
          </p:cNvSpPr>
          <p:nvPr>
            <p:ph idx="1"/>
          </p:nvPr>
        </p:nvSpPr>
        <p:spPr>
          <a:xfrm>
            <a:off x="838200" y="1408670"/>
            <a:ext cx="10515600" cy="4942703"/>
          </a:xfrm>
        </p:spPr>
        <p:txBody>
          <a:bodyPr>
            <a:normAutofit lnSpcReduction="10000"/>
          </a:bodyPr>
          <a:lstStyle/>
          <a:p>
            <a:pPr marL="0" lvl="0" indent="0">
              <a:buNone/>
            </a:pPr>
            <a:endParaRPr lang="sv-SE" sz="2400" b="1" dirty="0">
              <a:solidFill>
                <a:schemeClr val="bg1"/>
              </a:solidFill>
            </a:endParaRPr>
          </a:p>
          <a:p>
            <a:pPr marL="0" lvl="0" indent="0">
              <a:buNone/>
            </a:pPr>
            <a:r>
              <a:rPr lang="sv-SE" sz="2400" b="1" dirty="0">
                <a:solidFill>
                  <a:schemeClr val="bg1"/>
                </a:solidFill>
              </a:rPr>
              <a:t>Resultat</a:t>
            </a:r>
          </a:p>
          <a:p>
            <a:pPr>
              <a:buFont typeface="Wingdings" panose="05000000000000000000" pitchFamily="2" charset="2"/>
              <a:buChar char="ü"/>
            </a:pPr>
            <a:r>
              <a:rPr lang="sv-SE" sz="2400" dirty="0">
                <a:solidFill>
                  <a:schemeClr val="bg1"/>
                </a:solidFill>
              </a:rPr>
              <a:t>Projektet pågick mellan januari till november 2025.</a:t>
            </a:r>
          </a:p>
          <a:p>
            <a:pPr>
              <a:buFont typeface="Wingdings" panose="05000000000000000000" pitchFamily="2" charset="2"/>
              <a:buChar char="ü"/>
            </a:pPr>
            <a:r>
              <a:rPr lang="sv-SE" sz="2400" dirty="0">
                <a:solidFill>
                  <a:schemeClr val="bg1"/>
                </a:solidFill>
              </a:rPr>
              <a:t>Under projektettiden tog projektgruppen fram:</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Information om material för tillsyn av kosmetiska solarium</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Checklista om åldersgräns med och utan bedömning</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Checklista om kosmetiska produkter med och utan bedömning </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Bedömningsdokument åldersgräns</a:t>
            </a:r>
          </a:p>
          <a:p>
            <a:pPr lvl="1">
              <a:buFont typeface="Wingdings" panose="05000000000000000000" pitchFamily="2" charset="2"/>
              <a:buChar char="Ø"/>
            </a:pPr>
            <a:r>
              <a:rPr lang="sv-SE" sz="2000" i="1" dirty="0">
                <a:solidFill>
                  <a:schemeClr val="bg1"/>
                </a:solidFill>
                <a:ea typeface="Calibri" panose="020F0502020204030204" pitchFamily="34" charset="0"/>
                <a:cs typeface="Times New Roman" panose="02020603050405020304" pitchFamily="18" charset="0"/>
              </a:rPr>
              <a:t>Bedömningsdokument kosmetiska produkter</a:t>
            </a:r>
          </a:p>
          <a:p>
            <a:pPr>
              <a:buFont typeface="Wingdings" panose="05000000000000000000" pitchFamily="2" charset="2"/>
              <a:buChar char="ü"/>
            </a:pPr>
            <a:r>
              <a:rPr lang="sv-SE" sz="2400" dirty="0">
                <a:solidFill>
                  <a:schemeClr val="bg1"/>
                </a:solidFill>
              </a:rPr>
              <a:t>En tillsynskampanj startade med en kickoff den 28 april och tillsynskampanjen pågick mellan april-oktober. Under tillsynskampanjen genomfördes ett erfarenhetsutbyte. </a:t>
            </a:r>
          </a:p>
          <a:p>
            <a:pPr>
              <a:buFont typeface="Wingdings" panose="05000000000000000000" pitchFamily="2" charset="2"/>
              <a:buChar char="ü"/>
            </a:pPr>
            <a:r>
              <a:rPr lang="sv-SE" sz="2400" dirty="0">
                <a:solidFill>
                  <a:schemeClr val="bg1"/>
                </a:solidFill>
              </a:rPr>
              <a:t>Projektgruppen avslutade arbetet i slutet av december 2025. </a:t>
            </a:r>
          </a:p>
          <a:p>
            <a:pPr marL="0" lvl="0" indent="0">
              <a:buNone/>
            </a:pPr>
            <a:endParaRPr lang="sv-SE" b="1" dirty="0">
              <a:solidFill>
                <a:schemeClr val="bg1"/>
              </a:solidFill>
            </a:endParaRPr>
          </a:p>
        </p:txBody>
      </p:sp>
      <p:sp>
        <p:nvSpPr>
          <p:cNvPr id="7" name="textruta 6">
            <a:extLst>
              <a:ext uri="{FF2B5EF4-FFF2-40B4-BE49-F238E27FC236}">
                <a16:creationId xmlns:a16="http://schemas.microsoft.com/office/drawing/2014/main" id="{26DE0EEE-3DDF-458D-8006-F9099ECFF6A9}"/>
              </a:ext>
            </a:extLst>
          </p:cNvPr>
          <p:cNvSpPr txBox="1"/>
          <p:nvPr/>
        </p:nvSpPr>
        <p:spPr>
          <a:xfrm>
            <a:off x="9771130" y="357872"/>
            <a:ext cx="1726518" cy="323165"/>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1" u="none" strike="noStrike" kern="1200" cap="none" spc="0" normalizeH="0" baseline="0" noProof="0" dirty="0">
                <a:ln>
                  <a:noFill/>
                </a:ln>
                <a:solidFill>
                  <a:prstClr val="white"/>
                </a:solidFill>
                <a:effectLst/>
                <a:uLnTx/>
                <a:uFillTx/>
                <a:latin typeface="Calibri"/>
                <a:ea typeface="+mn-ea"/>
                <a:cs typeface="+mn-cs"/>
              </a:rPr>
              <a:t>Avslutat</a:t>
            </a:r>
          </a:p>
        </p:txBody>
      </p:sp>
    </p:spTree>
    <p:extLst>
      <p:ext uri="{BB962C8B-B14F-4D97-AF65-F5344CB8AC3E}">
        <p14:creationId xmlns:p14="http://schemas.microsoft.com/office/powerpoint/2010/main" val="2822726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jösamverkan Väst PPT.pptx" id="{4D7F60C7-ADB7-4B7C-8755-E24C281B5F9E}" vid="{4A165B3A-F41F-458E-B9DF-D044388C7AF1}"/>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jösamverkan Väst PPT.pptx" id="{4D7F60C7-ADB7-4B7C-8755-E24C281B5F9E}" vid="{9D5244A2-B14C-4BA3-9C41-EC8CE4F87124}"/>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Halland 2022" id="{48386CE7-FE06-48CF-8240-F8B703065419}" vid="{592CF84B-78E9-4D82-A07D-0510F6763F7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84946349376F4EB1E2C1F07D7726EE" ma:contentTypeVersion="4" ma:contentTypeDescription="Skapa ett nytt dokument." ma:contentTypeScope="" ma:versionID="fe7d70354351fd39e55f95012932a857">
  <xsd:schema xmlns:xsd="http://www.w3.org/2001/XMLSchema" xmlns:xs="http://www.w3.org/2001/XMLSchema" xmlns:p="http://schemas.microsoft.com/office/2006/metadata/properties" xmlns:ns2="5f9236db-bb96-4647-b221-38e14fa677c4" targetNamespace="http://schemas.microsoft.com/office/2006/metadata/properties" ma:root="true" ma:fieldsID="39c2df296d7c7454ba71fb0707a32a79" ns2:_="">
    <xsd:import namespace="5f9236db-bb96-4647-b221-38e14fa677c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236db-bb96-4647-b221-38e14fa677c4"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7"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54CA58-21BB-46EA-BE96-9F5085CD6232}">
  <ds:schemaRefs>
    <ds:schemaRef ds:uri="http://schemas.microsoft.com/sharepoint/v3/contenttype/forms"/>
  </ds:schemaRefs>
</ds:datastoreItem>
</file>

<file path=customXml/itemProps2.xml><?xml version="1.0" encoding="utf-8"?>
<ds:datastoreItem xmlns:ds="http://schemas.openxmlformats.org/officeDocument/2006/customXml" ds:itemID="{137086E2-007A-48CA-95F6-EEC5FB012C46}">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 ds:uri="5f9236db-bb96-4647-b221-38e14fa677c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2E93F43-5A6B-4CCE-B187-DDC5D21A3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9236db-bb96-4647-b221-38e14fa67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Miljösamverkan Väst PPT 20220811 (1)</Template>
  <TotalTime>5050</TotalTime>
  <Words>7255</Words>
  <Application>Microsoft Office PowerPoint</Application>
  <PresentationFormat>Bredbild</PresentationFormat>
  <Paragraphs>611</Paragraphs>
  <Slides>23</Slides>
  <Notes>23</Notes>
  <HiddenSlides>0</HiddenSlides>
  <MMClips>0</MMClips>
  <ScaleCrop>false</ScaleCrop>
  <HeadingPairs>
    <vt:vector size="6" baseType="variant">
      <vt:variant>
        <vt:lpstr>Använt teckensnitt</vt:lpstr>
      </vt:variant>
      <vt:variant>
        <vt:i4>10</vt:i4>
      </vt:variant>
      <vt:variant>
        <vt:lpstr>Tema</vt:lpstr>
      </vt:variant>
      <vt:variant>
        <vt:i4>4</vt:i4>
      </vt:variant>
      <vt:variant>
        <vt:lpstr>Bildrubriker</vt:lpstr>
      </vt:variant>
      <vt:variant>
        <vt:i4>23</vt:i4>
      </vt:variant>
    </vt:vector>
  </HeadingPairs>
  <TitlesOfParts>
    <vt:vector size="37" baseType="lpstr">
      <vt:lpstr>Aptos</vt:lpstr>
      <vt:lpstr>Arial</vt:lpstr>
      <vt:lpstr>Arial Unicode MS</vt:lpstr>
      <vt:lpstr>Calibri</vt:lpstr>
      <vt:lpstr>Calibri Light</vt:lpstr>
      <vt:lpstr>Courier New</vt:lpstr>
      <vt:lpstr>Open Sans</vt:lpstr>
      <vt:lpstr>Sitka Text</vt:lpstr>
      <vt:lpstr>Symbol</vt:lpstr>
      <vt:lpstr>Wingdings</vt:lpstr>
      <vt:lpstr>Office-tema</vt:lpstr>
      <vt:lpstr>Anpassad formgivning</vt:lpstr>
      <vt:lpstr>1_Office-tema</vt:lpstr>
      <vt:lpstr>2_Office-tema</vt:lpstr>
      <vt:lpstr>Verksamhetsberättelse 2025 Miljösamverkan Väst</vt:lpstr>
      <vt:lpstr>Innehållsförteckning</vt:lpstr>
      <vt:lpstr>Snabbfakta 2025</vt:lpstr>
      <vt:lpstr>Fördelning kvinnor och män</vt:lpstr>
      <vt:lpstr>Projekt 2025</vt:lpstr>
      <vt:lpstr>Samsynsprojekt dricksvattenföreskrifterna</vt:lpstr>
      <vt:lpstr>Handläggarstöd tillsyn avloppsledningsnät</vt:lpstr>
      <vt:lpstr>Avfallshantering hos livsmedelsanläggningar</vt:lpstr>
      <vt:lpstr>Tillsyn av kosmetiska solarium </vt:lpstr>
      <vt:lpstr>Inventeringsprojekt livsmedel</vt:lpstr>
      <vt:lpstr>Handläggarstöd för täkttillsyn  Temadag täkttillsyn</vt:lpstr>
      <vt:lpstr>Mötesplats Goda Exempel 2026</vt:lpstr>
      <vt:lpstr>Övrigt som skett under året</vt:lpstr>
      <vt:lpstr>Miljösamverkan Halland</vt:lpstr>
      <vt:lpstr>Vad kostade Miljösamverkan Västra Götaland 2025?</vt:lpstr>
      <vt:lpstr>Vad kostade Miljösamverkan Halland 2025?</vt:lpstr>
      <vt:lpstr>Kontaktuppgifter projektledarna</vt:lpstr>
      <vt:lpstr>PowerPoint-presentation</vt:lpstr>
      <vt:lpstr>Vår samverkan</vt:lpstr>
      <vt:lpstr>PowerPoint-presentation</vt:lpstr>
      <vt:lpstr>Miljömyndighetens uppdrag ― varför vi finns till</vt:lpstr>
      <vt:lpstr>Organisation</vt:lpstr>
      <vt:lpstr>Vinsterna med Miljösamverkan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Verksamhetsberättelse 2025 Miljösamverkan Väst</dc:title>
  <dc:creator>Fredriksson Ylva</dc:creator>
  <cp:lastModifiedBy>Moen Stina</cp:lastModifiedBy>
  <cp:revision>48</cp:revision>
  <dcterms:created xsi:type="dcterms:W3CDTF">2023-01-12T09:39:55Z</dcterms:created>
  <dcterms:modified xsi:type="dcterms:W3CDTF">2026-02-19T09:43:09Z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0x010100FE84946349376F4EB1E2C1F07D7726EE</vt:lpwstr>
  </property>
</Properties>
</file>